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317" r:id="rId4"/>
    <p:sldId id="267" r:id="rId5"/>
    <p:sldId id="257" r:id="rId6"/>
    <p:sldId id="281" r:id="rId7"/>
    <p:sldId id="280" r:id="rId8"/>
    <p:sldId id="318" r:id="rId9"/>
    <p:sldId id="283" r:id="rId10"/>
    <p:sldId id="259" r:id="rId11"/>
    <p:sldId id="260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61" r:id="rId23"/>
    <p:sldId id="269" r:id="rId24"/>
    <p:sldId id="271" r:id="rId25"/>
    <p:sldId id="272" r:id="rId26"/>
    <p:sldId id="273" r:id="rId27"/>
    <p:sldId id="274" r:id="rId28"/>
    <p:sldId id="275" r:id="rId29"/>
    <p:sldId id="277" r:id="rId30"/>
    <p:sldId id="276" r:id="rId31"/>
    <p:sldId id="315" r:id="rId32"/>
    <p:sldId id="262" r:id="rId33"/>
    <p:sldId id="296" r:id="rId34"/>
    <p:sldId id="297" r:id="rId35"/>
    <p:sldId id="299" r:id="rId36"/>
    <p:sldId id="301" r:id="rId37"/>
    <p:sldId id="300" r:id="rId38"/>
    <p:sldId id="319" r:id="rId39"/>
    <p:sldId id="302" r:id="rId40"/>
    <p:sldId id="320" r:id="rId41"/>
    <p:sldId id="303" r:id="rId42"/>
    <p:sldId id="321" r:id="rId43"/>
    <p:sldId id="298" r:id="rId44"/>
    <p:sldId id="304" r:id="rId45"/>
    <p:sldId id="305" r:id="rId46"/>
    <p:sldId id="306" r:id="rId47"/>
    <p:sldId id="307" r:id="rId48"/>
    <p:sldId id="322" r:id="rId49"/>
    <p:sldId id="263" r:id="rId50"/>
    <p:sldId id="311" r:id="rId51"/>
    <p:sldId id="312" r:id="rId52"/>
    <p:sldId id="313" r:id="rId53"/>
    <p:sldId id="314" r:id="rId54"/>
    <p:sldId id="278" r:id="rId55"/>
    <p:sldId id="264" r:id="rId56"/>
    <p:sldId id="308" r:id="rId57"/>
    <p:sldId id="310" r:id="rId58"/>
    <p:sldId id="309" r:id="rId59"/>
    <p:sldId id="265" r:id="rId60"/>
    <p:sldId id="323" r:id="rId61"/>
    <p:sldId id="324" r:id="rId62"/>
    <p:sldId id="266" r:id="rId63"/>
    <p:sldId id="325" r:id="rId64"/>
    <p:sldId id="27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2FF12A-122B-AC43-BA67-0F69A137291C}">
          <p14:sldIdLst>
            <p14:sldId id="256"/>
          </p14:sldIdLst>
        </p14:section>
        <p14:section name="Summary Section" id="{368CAC9E-0A8C-6E47-9861-4C672CD9DDA3}">
          <p14:sldIdLst>
            <p14:sldId id="282"/>
            <p14:sldId id="317"/>
            <p14:sldId id="267"/>
          </p14:sldIdLst>
        </p14:section>
        <p14:section name="About the problem" id="{2B624097-B656-DB45-B2E5-C1301842DDF3}">
          <p14:sldIdLst>
            <p14:sldId id="257"/>
            <p14:sldId id="281"/>
            <p14:sldId id="280"/>
            <p14:sldId id="318"/>
          </p14:sldIdLst>
        </p14:section>
        <p14:section name="The MMTD Dataset - orientation" id="{ED8A8484-3BEB-B442-B720-E59802D2A93B}">
          <p14:sldIdLst>
            <p14:sldId id="283"/>
            <p14:sldId id="259"/>
          </p14:sldIdLst>
        </p14:section>
        <p14:section name="Exploratory Data Analysis" id="{49E7E524-F008-714D-A320-4680E71E77FB}">
          <p14:sldIdLst>
            <p14:sldId id="260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Content Based Filtering" id="{FB2C30EF-8351-5D47-8DB8-59A17D1E1C40}">
          <p14:sldIdLst>
            <p14:sldId id="261"/>
            <p14:sldId id="269"/>
            <p14:sldId id="271"/>
            <p14:sldId id="272"/>
            <p14:sldId id="273"/>
            <p14:sldId id="274"/>
            <p14:sldId id="275"/>
            <p14:sldId id="277"/>
            <p14:sldId id="276"/>
            <p14:sldId id="315"/>
          </p14:sldIdLst>
        </p14:section>
        <p14:section name="Collaborative Filtering" id="{0630FBEE-9213-864B-A787-55504032EAC6}">
          <p14:sldIdLst>
            <p14:sldId id="262"/>
            <p14:sldId id="296"/>
            <p14:sldId id="297"/>
            <p14:sldId id="299"/>
            <p14:sldId id="301"/>
            <p14:sldId id="300"/>
            <p14:sldId id="319"/>
            <p14:sldId id="302"/>
            <p14:sldId id="320"/>
            <p14:sldId id="303"/>
            <p14:sldId id="321"/>
            <p14:sldId id="298"/>
            <p14:sldId id="304"/>
            <p14:sldId id="305"/>
            <p14:sldId id="306"/>
            <p14:sldId id="307"/>
            <p14:sldId id="322"/>
          </p14:sldIdLst>
        </p14:section>
        <p14:section name="Item Based Collaborative Filtering" id="{9E77382D-15A4-2B4F-BE9C-E506E6AAD62E}">
          <p14:sldIdLst>
            <p14:sldId id="263"/>
            <p14:sldId id="311"/>
            <p14:sldId id="312"/>
            <p14:sldId id="313"/>
            <p14:sldId id="314"/>
            <p14:sldId id="278"/>
          </p14:sldIdLst>
        </p14:section>
        <p14:section name="UI Development" id="{DBDF7D77-BE62-2A42-828F-150C0F7F9771}">
          <p14:sldIdLst>
            <p14:sldId id="264"/>
            <p14:sldId id="308"/>
            <p14:sldId id="310"/>
            <p14:sldId id="309"/>
          </p14:sldIdLst>
        </p14:section>
        <p14:section name="Summary and Conclusions" id="{474E2E90-32E8-8745-B24A-D4FA08287319}">
          <p14:sldIdLst>
            <p14:sldId id="265"/>
            <p14:sldId id="323"/>
            <p14:sldId id="324"/>
          </p14:sldIdLst>
        </p14:section>
        <p14:section name="Thank you" id="{EBB83DC5-F1DB-5244-ABB8-098D6D81E887}">
          <p14:sldIdLst>
            <p14:sldId id="266"/>
            <p14:sldId id="32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B63CB-DBA9-E46F-F45C-1A53163BAAE7}" v="1" dt="2024-11-27T05:30:08.404"/>
    <p1510:client id="{32AF56F8-1A1F-F3E0-F044-A08C937D81C6}" v="88" dt="2024-11-27T11:56:24.512"/>
    <p1510:client id="{3E9BC588-06A7-5E98-E1ED-26251EA80407}" v="511" dt="2024-11-26T15:13:31.885"/>
    <p1510:client id="{724D3E84-04EE-0CF8-AD2C-02CD8A61517D}" v="6" dt="2024-11-27T11:58:41.217"/>
    <p1510:client id="{7E8D0FFE-2EF1-B445-8235-6D2F0986EE71}" v="190" dt="2024-11-26T17:58:21.311"/>
    <p1510:client id="{DA155C4D-2331-21A2-B551-12423733A0AA}" v="3" dt="2024-11-26T13:28:15.041"/>
    <p1510:client id="{E8AB7945-723B-6499-8759-D941DB85DFD9}" v="389" dt="2024-11-26T17:39:16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8853A-FB7E-4A84-9085-327D72E5CB2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F2A096-A8F8-463E-9B72-E1CEF5CA8C64}">
      <dgm:prSet/>
      <dgm:spPr/>
      <dgm:t>
        <a:bodyPr/>
        <a:lstStyle/>
        <a:p>
          <a:r>
            <a:rPr lang="en-US"/>
            <a:t>A hardworking senior person who retired recently after spending about 40 years at the same organization.</a:t>
          </a:r>
        </a:p>
      </dgm:t>
    </dgm:pt>
    <dgm:pt modelId="{411B6D95-3D26-4105-BCE9-2AD14F4508C0}" type="parTrans" cxnId="{DC8F6802-E5CE-43C5-A23E-517A119E5F3F}">
      <dgm:prSet/>
      <dgm:spPr/>
      <dgm:t>
        <a:bodyPr/>
        <a:lstStyle/>
        <a:p>
          <a:endParaRPr lang="en-US"/>
        </a:p>
      </dgm:t>
    </dgm:pt>
    <dgm:pt modelId="{5C016721-B06E-44C2-810C-76779FC81C42}" type="sibTrans" cxnId="{DC8F6802-E5CE-43C5-A23E-517A119E5F3F}">
      <dgm:prSet/>
      <dgm:spPr/>
      <dgm:t>
        <a:bodyPr/>
        <a:lstStyle/>
        <a:p>
          <a:endParaRPr lang="en-US"/>
        </a:p>
      </dgm:t>
    </dgm:pt>
    <dgm:pt modelId="{B1195F83-7698-406A-A8DB-4BF16817ECF6}">
      <dgm:prSet/>
      <dgm:spPr/>
      <dgm:t>
        <a:bodyPr/>
        <a:lstStyle/>
        <a:p>
          <a:r>
            <a:rPr lang="en-US"/>
            <a:t>His wife, who devotes her time to social service.</a:t>
          </a:r>
        </a:p>
      </dgm:t>
    </dgm:pt>
    <dgm:pt modelId="{E37D6784-7F97-4C61-90EB-D5B273B2E648}" type="parTrans" cxnId="{222978E3-9293-43C7-8DE0-A2001DCEDDCC}">
      <dgm:prSet/>
      <dgm:spPr/>
      <dgm:t>
        <a:bodyPr/>
        <a:lstStyle/>
        <a:p>
          <a:endParaRPr lang="en-US"/>
        </a:p>
      </dgm:t>
    </dgm:pt>
    <dgm:pt modelId="{8B86DFA6-F2B6-4E39-B6EA-655171002DBE}" type="sibTrans" cxnId="{222978E3-9293-43C7-8DE0-A2001DCEDDCC}">
      <dgm:prSet/>
      <dgm:spPr/>
      <dgm:t>
        <a:bodyPr/>
        <a:lstStyle/>
        <a:p>
          <a:endParaRPr lang="en-US"/>
        </a:p>
      </dgm:t>
    </dgm:pt>
    <dgm:pt modelId="{F6C11E93-F695-4DE3-AFDD-58E2B091F90D}">
      <dgm:prSet/>
      <dgm:spPr/>
      <dgm:t>
        <a:bodyPr/>
        <a:lstStyle/>
        <a:p>
          <a:r>
            <a:rPr lang="en-US"/>
            <a:t>Their daughter – who works for Infosys in the UK.</a:t>
          </a:r>
        </a:p>
      </dgm:t>
    </dgm:pt>
    <dgm:pt modelId="{60E1A671-A35D-4400-84BF-EF07FD9C09DB}" type="parTrans" cxnId="{17EEBBD3-773D-4BE1-9C07-98D4E62010D9}">
      <dgm:prSet/>
      <dgm:spPr/>
      <dgm:t>
        <a:bodyPr/>
        <a:lstStyle/>
        <a:p>
          <a:endParaRPr lang="en-US"/>
        </a:p>
      </dgm:t>
    </dgm:pt>
    <dgm:pt modelId="{10D0FA7D-DD17-437A-BBCD-5D40C1737B35}" type="sibTrans" cxnId="{17EEBBD3-773D-4BE1-9C07-98D4E62010D9}">
      <dgm:prSet/>
      <dgm:spPr/>
      <dgm:t>
        <a:bodyPr/>
        <a:lstStyle/>
        <a:p>
          <a:endParaRPr lang="en-US"/>
        </a:p>
      </dgm:t>
    </dgm:pt>
    <dgm:pt modelId="{4CE22E3C-EC09-43CF-845C-1CC77718D5DF}">
      <dgm:prSet/>
      <dgm:spPr/>
      <dgm:t>
        <a:bodyPr/>
        <a:lstStyle/>
        <a:p>
          <a:r>
            <a:rPr lang="en-US"/>
            <a:t>And their son-in-law, who is in-between jobs.</a:t>
          </a:r>
        </a:p>
      </dgm:t>
    </dgm:pt>
    <dgm:pt modelId="{C72DBC6E-E55B-47D1-8993-8614A563FC57}" type="parTrans" cxnId="{AAA9BC77-987F-4E48-A261-5FAC5E01036B}">
      <dgm:prSet/>
      <dgm:spPr/>
      <dgm:t>
        <a:bodyPr/>
        <a:lstStyle/>
        <a:p>
          <a:endParaRPr lang="en-US"/>
        </a:p>
      </dgm:t>
    </dgm:pt>
    <dgm:pt modelId="{9E4C55F2-D6E4-4C24-AD66-635C792775FD}" type="sibTrans" cxnId="{AAA9BC77-987F-4E48-A261-5FAC5E01036B}">
      <dgm:prSet/>
      <dgm:spPr/>
      <dgm:t>
        <a:bodyPr/>
        <a:lstStyle/>
        <a:p>
          <a:endParaRPr lang="en-US"/>
        </a:p>
      </dgm:t>
    </dgm:pt>
    <dgm:pt modelId="{59733D9C-496E-BE44-9FC9-03EAC555D8D1}" type="pres">
      <dgm:prSet presAssocID="{C328853A-FB7E-4A84-9085-327D72E5CB25}" presName="matrix" presStyleCnt="0">
        <dgm:presLayoutVars>
          <dgm:chMax val="1"/>
          <dgm:dir/>
          <dgm:resizeHandles val="exact"/>
        </dgm:presLayoutVars>
      </dgm:prSet>
      <dgm:spPr/>
    </dgm:pt>
    <dgm:pt modelId="{D09BCCB5-C193-F542-8F7A-45901CAD1AB2}" type="pres">
      <dgm:prSet presAssocID="{C328853A-FB7E-4A84-9085-327D72E5CB25}" presName="diamond" presStyleLbl="bgShp" presStyleIdx="0" presStyleCnt="1"/>
      <dgm:spPr/>
    </dgm:pt>
    <dgm:pt modelId="{DC1D5005-6940-C840-8D34-B903A489DE8F}" type="pres">
      <dgm:prSet presAssocID="{C328853A-FB7E-4A84-9085-327D72E5CB2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672FFDB-10C8-A749-9AB3-296A421623C0}" type="pres">
      <dgm:prSet presAssocID="{C328853A-FB7E-4A84-9085-327D72E5CB2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59C79A1-4E87-044C-BDB4-6A2BCC6FCB14}" type="pres">
      <dgm:prSet presAssocID="{C328853A-FB7E-4A84-9085-327D72E5CB2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7B82BD8-8995-E345-975C-0EF785E39389}" type="pres">
      <dgm:prSet presAssocID="{C328853A-FB7E-4A84-9085-327D72E5CB2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C8F6802-E5CE-43C5-A23E-517A119E5F3F}" srcId="{C328853A-FB7E-4A84-9085-327D72E5CB25}" destId="{8BF2A096-A8F8-463E-9B72-E1CEF5CA8C64}" srcOrd="0" destOrd="0" parTransId="{411B6D95-3D26-4105-BCE9-2AD14F4508C0}" sibTransId="{5C016721-B06E-44C2-810C-76779FC81C42}"/>
    <dgm:cxn modelId="{5856350D-6D29-BE47-8651-86587A764D3F}" type="presOf" srcId="{C328853A-FB7E-4A84-9085-327D72E5CB25}" destId="{59733D9C-496E-BE44-9FC9-03EAC555D8D1}" srcOrd="0" destOrd="0" presId="urn:microsoft.com/office/officeart/2005/8/layout/matrix3"/>
    <dgm:cxn modelId="{ACA09739-FF4E-B84E-81A5-E3D790B9105E}" type="presOf" srcId="{8BF2A096-A8F8-463E-9B72-E1CEF5CA8C64}" destId="{DC1D5005-6940-C840-8D34-B903A489DE8F}" srcOrd="0" destOrd="0" presId="urn:microsoft.com/office/officeart/2005/8/layout/matrix3"/>
    <dgm:cxn modelId="{272A9C45-199C-D747-AA67-8D0C411D41D6}" type="presOf" srcId="{F6C11E93-F695-4DE3-AFDD-58E2B091F90D}" destId="{A59C79A1-4E87-044C-BDB4-6A2BCC6FCB14}" srcOrd="0" destOrd="0" presId="urn:microsoft.com/office/officeart/2005/8/layout/matrix3"/>
    <dgm:cxn modelId="{AAA9BC77-987F-4E48-A261-5FAC5E01036B}" srcId="{C328853A-FB7E-4A84-9085-327D72E5CB25}" destId="{4CE22E3C-EC09-43CF-845C-1CC77718D5DF}" srcOrd="3" destOrd="0" parTransId="{C72DBC6E-E55B-47D1-8993-8614A563FC57}" sibTransId="{9E4C55F2-D6E4-4C24-AD66-635C792775FD}"/>
    <dgm:cxn modelId="{2F48EF86-C6EA-E240-967A-24D1E0E465D9}" type="presOf" srcId="{4CE22E3C-EC09-43CF-845C-1CC77718D5DF}" destId="{67B82BD8-8995-E345-975C-0EF785E39389}" srcOrd="0" destOrd="0" presId="urn:microsoft.com/office/officeart/2005/8/layout/matrix3"/>
    <dgm:cxn modelId="{17EEBBD3-773D-4BE1-9C07-98D4E62010D9}" srcId="{C328853A-FB7E-4A84-9085-327D72E5CB25}" destId="{F6C11E93-F695-4DE3-AFDD-58E2B091F90D}" srcOrd="2" destOrd="0" parTransId="{60E1A671-A35D-4400-84BF-EF07FD9C09DB}" sibTransId="{10D0FA7D-DD17-437A-BBCD-5D40C1737B35}"/>
    <dgm:cxn modelId="{222978E3-9293-43C7-8DE0-A2001DCEDDCC}" srcId="{C328853A-FB7E-4A84-9085-327D72E5CB25}" destId="{B1195F83-7698-406A-A8DB-4BF16817ECF6}" srcOrd="1" destOrd="0" parTransId="{E37D6784-7F97-4C61-90EB-D5B273B2E648}" sibTransId="{8B86DFA6-F2B6-4E39-B6EA-655171002DBE}"/>
    <dgm:cxn modelId="{84E3CDEE-DA20-1C44-8CFF-839BDBBBC85F}" type="presOf" srcId="{B1195F83-7698-406A-A8DB-4BF16817ECF6}" destId="{4672FFDB-10C8-A749-9AB3-296A421623C0}" srcOrd="0" destOrd="0" presId="urn:microsoft.com/office/officeart/2005/8/layout/matrix3"/>
    <dgm:cxn modelId="{267EFFE2-D996-9A4C-A44F-A8CA9FFAF59D}" type="presParOf" srcId="{59733D9C-496E-BE44-9FC9-03EAC555D8D1}" destId="{D09BCCB5-C193-F542-8F7A-45901CAD1AB2}" srcOrd="0" destOrd="0" presId="urn:microsoft.com/office/officeart/2005/8/layout/matrix3"/>
    <dgm:cxn modelId="{22D55D56-A6CA-4444-BE89-BDA0D9A9800B}" type="presParOf" srcId="{59733D9C-496E-BE44-9FC9-03EAC555D8D1}" destId="{DC1D5005-6940-C840-8D34-B903A489DE8F}" srcOrd="1" destOrd="0" presId="urn:microsoft.com/office/officeart/2005/8/layout/matrix3"/>
    <dgm:cxn modelId="{9A787401-6563-C543-9D3D-28174F698EF2}" type="presParOf" srcId="{59733D9C-496E-BE44-9FC9-03EAC555D8D1}" destId="{4672FFDB-10C8-A749-9AB3-296A421623C0}" srcOrd="2" destOrd="0" presId="urn:microsoft.com/office/officeart/2005/8/layout/matrix3"/>
    <dgm:cxn modelId="{C19368C7-B2BC-EE4E-9ECC-D06C3CD162E5}" type="presParOf" srcId="{59733D9C-496E-BE44-9FC9-03EAC555D8D1}" destId="{A59C79A1-4E87-044C-BDB4-6A2BCC6FCB14}" srcOrd="3" destOrd="0" presId="urn:microsoft.com/office/officeart/2005/8/layout/matrix3"/>
    <dgm:cxn modelId="{8182602F-329A-524B-8E86-4794BCD599BF}" type="presParOf" srcId="{59733D9C-496E-BE44-9FC9-03EAC555D8D1}" destId="{67B82BD8-8995-E345-975C-0EF785E3938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BCCB5-C193-F542-8F7A-45901CAD1AB2}">
      <dsp:nvSpPr>
        <dsp:cNvPr id="0" name=""/>
        <dsp:cNvSpPr/>
      </dsp:nvSpPr>
      <dsp:spPr>
        <a:xfrm>
          <a:off x="415130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1D5005-6940-C840-8D34-B903A489DE8F}">
      <dsp:nvSpPr>
        <dsp:cNvPr id="0" name=""/>
        <dsp:cNvSpPr/>
      </dsp:nvSpPr>
      <dsp:spPr>
        <a:xfrm>
          <a:off x="828508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hardworking senior person who retired recently after spending about 40 years at the same organization.</a:t>
          </a:r>
        </a:p>
      </dsp:txBody>
      <dsp:txXfrm>
        <a:off x="911350" y="496219"/>
        <a:ext cx="1531337" cy="1531337"/>
      </dsp:txXfrm>
    </dsp:sp>
    <dsp:sp modelId="{4672FFDB-10C8-A749-9AB3-296A421623C0}">
      <dsp:nvSpPr>
        <dsp:cNvPr id="0" name=""/>
        <dsp:cNvSpPr/>
      </dsp:nvSpPr>
      <dsp:spPr>
        <a:xfrm>
          <a:off x="2656070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His wife, who devotes her time to social service.</a:t>
          </a:r>
        </a:p>
      </dsp:txBody>
      <dsp:txXfrm>
        <a:off x="2738912" y="496219"/>
        <a:ext cx="1531337" cy="1531337"/>
      </dsp:txXfrm>
    </dsp:sp>
    <dsp:sp modelId="{A59C79A1-4E87-044C-BDB4-6A2BCC6FCB14}">
      <dsp:nvSpPr>
        <dsp:cNvPr id="0" name=""/>
        <dsp:cNvSpPr/>
      </dsp:nvSpPr>
      <dsp:spPr>
        <a:xfrm>
          <a:off x="828508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Their daughter – who works for Infosys in the UK.</a:t>
          </a:r>
        </a:p>
      </dsp:txBody>
      <dsp:txXfrm>
        <a:off x="911350" y="2323781"/>
        <a:ext cx="1531337" cy="1531337"/>
      </dsp:txXfrm>
    </dsp:sp>
    <dsp:sp modelId="{67B82BD8-8995-E345-975C-0EF785E39389}">
      <dsp:nvSpPr>
        <dsp:cNvPr id="0" name=""/>
        <dsp:cNvSpPr/>
      </dsp:nvSpPr>
      <dsp:spPr>
        <a:xfrm>
          <a:off x="2656070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And their son-in-law, who is in-between jobs.</a:t>
          </a:r>
        </a:p>
      </dsp:txBody>
      <dsp:txXfrm>
        <a:off x="2738912" y="2323781"/>
        <a:ext cx="1531337" cy="1531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3804-6265-2A57-8FA5-617E1AE5E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9CE71-A941-A5AB-817A-731419F0E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56DB-DFE9-F01F-C588-EFE60EF9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0A5A-760C-B608-7188-1A97322E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4420B-1F3A-F4E4-CD76-F36979A6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80BC-E46D-47CA-AF61-01D6958C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AD03D-AC1B-FC39-17F5-CCDAF87F6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66AC3-0FE3-B239-C616-7B68A72C4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4840D-47F0-F051-568C-E5F1377D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C05E1-2A85-C392-D583-0BCC3F6E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99DC4F-A519-5532-58D3-0651F65C8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3DCC6-9EF6-A7CB-1A17-53DC46410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ACD46-FAB3-5D18-CC65-33FF7C64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FCD33-667C-E8D1-B1FC-39B69A5B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55C5E-0515-B99F-92ED-4D4395EC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6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8D38-40E1-D070-8ED2-09E2644D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C8468-BD52-55FC-0378-0D346BB20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EB60-9145-EBBD-1B19-A83A8379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180B6-BEDD-22C4-7938-5E6BAB163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B0F8C-ECD7-DA6D-B29E-91C78BBE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6905-A5AE-E3A2-CC22-846EBB0C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C8285-9864-74E3-BFD3-3E094424B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1F909-7C49-E224-65A4-7A94EE73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27E9-6EAE-9ED0-DBFD-1C3E67B5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35FB9-EF41-B0B7-29DE-D18F153B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8E22-DDFB-C533-4AED-67E78BC0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4782-3392-685D-1DC7-C05C1E097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0F100-51AE-EDBF-87DD-3706EDC77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803D6-67E2-C330-3B4C-B35136F99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4B7C6-E574-F354-D26D-694B6B68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F29A8-E062-9581-EF2B-912B8D42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5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82D8-C7A6-BFCF-05EA-D79E3F7C0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559DA-3167-9D62-7982-5E8DAF087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8F190-66E0-392F-CB1C-92F5921BA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39170-510C-4CE7-CD08-072734917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DFAFBE-1579-203F-41E9-777AA0592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02E0A-2A62-BDE7-2E67-545EAE6F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C62213-A0D0-4381-AF0F-3F3421CF0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339F8-11F4-804C-5A2F-174B77BF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9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67D1-6DA8-3983-1BE4-15196ACD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72A36-E850-BA77-B08E-429931C1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595E5-3EA8-024B-D789-8DC34ED6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1D309-E057-867D-1769-14C671CA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7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9A958-589D-FBBF-139E-B73C6C25E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AE3D2-A7A8-1CD6-FEAA-FEE2B5DD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BA19C-1079-A955-E7CA-1FAA5B2F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8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C218-1A09-71CA-891B-61DDB4182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C9E2B-35CA-1C84-D76A-2499EC45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86FA6-F6BB-AF4A-61D6-41B8B13A4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491EB-9E0D-9EFB-2168-05F4C138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A73D5-0551-51ED-E8E8-865929F1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07709-0913-DBAC-6534-93DD1384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8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9DC0-D201-EF79-5D9E-9B4EC0C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3E2409-88E7-605D-19AE-288F29790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EAE5E-B72D-0288-BCC4-FC9E1CBEA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59228-6453-3B31-CE1D-678DCB84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16A46-D8CE-9AF6-2DCD-9C0EBEA4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4C0B7-4E11-2C50-765F-8BCFC972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3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EE7B0-9636-049A-2A9A-41FAFE94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E458A-882D-D316-84A6-8D103C22C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212EE-7CF0-8ACA-8AA5-9D11187BA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9212EF-3F86-0041-8936-BD1727270B3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94010-1388-D75A-BF13-1FA718F81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E7B20-CE49-DE26-1D4F-8BD69CF9D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F33270-FB3A-A64E-940C-EBC54A7E9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8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1.xml"/><Relationship Id="rId18" Type="http://schemas.openxmlformats.org/officeDocument/2006/relationships/slide" Target="slide59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9.xml"/><Relationship Id="rId17" Type="http://schemas.openxmlformats.org/officeDocument/2006/relationships/slide" Target="slide55.xml"/><Relationship Id="rId2" Type="http://schemas.openxmlformats.org/officeDocument/2006/relationships/image" Target="../media/image1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5.xml"/><Relationship Id="rId5" Type="http://schemas.openxmlformats.org/officeDocument/2006/relationships/image" Target="../media/image4.png"/><Relationship Id="rId15" Type="http://schemas.openxmlformats.org/officeDocument/2006/relationships/slide" Target="slide32.xml"/><Relationship Id="rId10" Type="http://schemas.openxmlformats.org/officeDocument/2006/relationships/image" Target="../media/image9.png"/><Relationship Id="rId19" Type="http://schemas.openxmlformats.org/officeDocument/2006/relationships/slide" Target="slide62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p.jku.at/people/hauger/pdf/ISMIR_2013.pdf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A30E4-A76D-EE59-9756-EE3EAD705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Personalized Music Recommendation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D7540-F2E8-0799-F30E-A26BBBB44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IISc CDS Cohort 7, Group 7</a:t>
            </a:r>
          </a:p>
        </p:txBody>
      </p:sp>
    </p:spTree>
    <p:extLst>
      <p:ext uri="{BB962C8B-B14F-4D97-AF65-F5344CB8AC3E}">
        <p14:creationId xmlns:p14="http://schemas.microsoft.com/office/powerpoint/2010/main" val="2650808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08C03-E0A1-17B2-9019-BA7DD5CF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42" y="6237"/>
            <a:ext cx="10230458" cy="1183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MMTD Dataset – orientation (2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720A7-25DF-9C46-EAC6-D33241E1F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6685" y="1049785"/>
            <a:ext cx="10248905" cy="5610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Million Musical Tweets Dataset (MMTD)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is a comprehensive collection of music listening histories inferred from microblogs, specifically Twitter. The dataset spans from November 2011 to April 2013 and includes over a million tweets that mention music listening events. Each listening event is identified by a unique Twitter ID and user ID, and is annotated with various metadata: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Temporal Information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: Date, time, weekday, and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timezone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of the listening event.</a:t>
            </a:r>
            <a:endParaRPr lang="en-US" sz="18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Spatial Information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: Longitude, latitude, continent, country, county, state, and city where the listening event occurred.</a:t>
            </a:r>
            <a:endParaRPr lang="en-US" sz="18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Contextual Information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: Information about the country where the listening event took place.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ea typeface="+mn-lt"/>
                <a:cs typeface="+mn-lt"/>
              </a:rPr>
              <a:t>Music Information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: Pointers to the artist and track involved in the listening event.</a:t>
            </a: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ea typeface="+mn-lt"/>
                <a:cs typeface="+mn-lt"/>
              </a:rPr>
              <a:t>References to Other Platforms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: Links to other music-related platforms such as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MusicBrainz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7digital, and Amazon.</a:t>
            </a: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ea typeface="+mn-lt"/>
                <a:cs typeface="+mn-lt"/>
              </a:rPr>
              <a:t>Genres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: List of genres associated with the listening event</a:t>
            </a:r>
            <a:endParaRPr lang="en-US" sz="1800">
              <a:solidFill>
                <a:schemeClr val="tx1"/>
              </a:solidFill>
            </a:endParaRPr>
          </a:p>
          <a:p>
            <a:endParaRPr lang="en-US" kern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827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3B76-9E3E-41C8-570A-6E57A73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 ( 3 mins)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8FE79-CFBE-A550-C23B-48E2BD3A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Chandra Mouli Mudumba</a:t>
            </a:r>
          </a:p>
        </p:txBody>
      </p:sp>
    </p:spTree>
    <p:extLst>
      <p:ext uri="{BB962C8B-B14F-4D97-AF65-F5344CB8AC3E}">
        <p14:creationId xmlns:p14="http://schemas.microsoft.com/office/powerpoint/2010/main" val="97458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3B76-9E3E-41C8-570A-6E57A73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54" y="348584"/>
            <a:ext cx="10009590" cy="8412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Let's get some EDA going on here </a:t>
            </a:r>
            <a:endParaRPr lang="en-US" sz="48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8FE79-CFBE-A550-C23B-48E2BD3A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033" y="1441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How is our data representative of the features, or what are our features that we are working with from a genres stand point?  </a:t>
            </a:r>
            <a:endParaRPr lang="en-US" kern="12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3DDA6C0-48B7-598C-744B-4E44D3013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33" y="3064476"/>
            <a:ext cx="9195744" cy="25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3B76-9E3E-41C8-570A-6E57A73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54" y="348584"/>
            <a:ext cx="10009590" cy="8412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Genres, tracks and artists </a:t>
            </a:r>
            <a:endParaRPr lang="en-US" sz="48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AEBAEE-C6C4-15EA-08F4-C77F5B59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01" y="1189726"/>
            <a:ext cx="4396688" cy="5662739"/>
          </a:xfrm>
          <a:prstGeom prst="rect">
            <a:avLst/>
          </a:prstGeom>
        </p:spPr>
      </p:pic>
      <p:pic>
        <p:nvPicPr>
          <p:cNvPr id="7" name="Picture 6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D31AA245-65C6-6E9A-3CDA-AB017F38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570" y="1194615"/>
            <a:ext cx="4210049" cy="31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04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3B76-9E3E-41C8-570A-6E57A73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54" y="348584"/>
            <a:ext cx="10009590" cy="8412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How unique are the tracks and artists </a:t>
            </a:r>
            <a:endParaRPr lang="en-US" sz="48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Picture 3" descr="A screenshot of a music program&#10;&#10;Description automatically generated">
            <a:extLst>
              <a:ext uri="{FF2B5EF4-FFF2-40B4-BE49-F238E27FC236}">
                <a16:creationId xmlns:a16="http://schemas.microsoft.com/office/drawing/2014/main" id="{EFBE7294-4916-82E1-4434-869378B4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3" y="1412110"/>
            <a:ext cx="11728174" cy="39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9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3B76-9E3E-41C8-570A-6E57A73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54" y="348584"/>
            <a:ext cx="10009590" cy="8412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Combining MMTD and Genres  </a:t>
            </a:r>
            <a:endParaRPr lang="en-US" sz="48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F110C4-8558-21AB-84DB-B9DEB66F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191"/>
            <a:ext cx="12192000" cy="265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1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3B76-9E3E-41C8-570A-6E57A73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54" y="348584"/>
            <a:ext cx="10009590" cy="8412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Music Tweets and Country   </a:t>
            </a:r>
            <a:endParaRPr lang="en-US" sz="48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F91771B-83B2-A409-F4EE-F7D67432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13" y="1192696"/>
            <a:ext cx="7147183" cy="5665304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8ACC29-CD38-B8CD-034F-2C059735B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575" y="1187933"/>
            <a:ext cx="2650848" cy="7715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29A1E95-2589-FF67-7FFC-4EAAE314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022" y="2120210"/>
            <a:ext cx="2667000" cy="13144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BEA35C-D7BF-9F11-DAF0-0A091BFB4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497" y="3706882"/>
            <a:ext cx="71657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3B76-9E3E-41C8-570A-6E57A73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84" y="1348904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Frequency of Tweets with Hour of the day</a:t>
            </a:r>
            <a:endParaRPr lang="en-US" sz="4800" kern="120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graph of a number of tweets&#10;&#10;Description automatically generated">
            <a:extLst>
              <a:ext uri="{FF2B5EF4-FFF2-40B4-BE49-F238E27FC236}">
                <a16:creationId xmlns:a16="http://schemas.microsoft.com/office/drawing/2014/main" id="{07601F77-A787-B161-422D-F061507C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19" y="1348998"/>
            <a:ext cx="6846363" cy="52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7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3B76-9E3E-41C8-570A-6E57A73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84" y="1348904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Number of Tweets per days of the week </a:t>
            </a:r>
            <a:endParaRPr lang="en-US" sz="4800" kern="120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graph of blue bars&#10;&#10;Description automatically generated">
            <a:extLst>
              <a:ext uri="{FF2B5EF4-FFF2-40B4-BE49-F238E27FC236}">
                <a16:creationId xmlns:a16="http://schemas.microsoft.com/office/drawing/2014/main" id="{D787DD30-36D2-4E62-2E37-8ECFD727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552" y="1710840"/>
            <a:ext cx="5986807" cy="445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3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3B76-9E3E-41C8-570A-6E57A73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84" y="1348904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/>
              <a:t>But I want to see how many tweets are trending by Genre of music </a:t>
            </a:r>
            <a:endParaRPr lang="en-US" sz="4800" kern="120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graph of tweets per genre&#10;&#10;Description automatically generated">
            <a:extLst>
              <a:ext uri="{FF2B5EF4-FFF2-40B4-BE49-F238E27FC236}">
                <a16:creationId xmlns:a16="http://schemas.microsoft.com/office/drawing/2014/main" id="{682A2A1D-F4E8-59A7-1CDC-63D1BEBD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54" y="1347857"/>
            <a:ext cx="6096552" cy="49242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09158B-C301-B1F7-56EF-EB36E86FFE3D}"/>
              </a:ext>
            </a:extLst>
          </p:cNvPr>
          <p:cNvSpPr txBox="1">
            <a:spLocks/>
          </p:cNvSpPr>
          <p:nvPr/>
        </p:nvSpPr>
        <p:spPr>
          <a:xfrm>
            <a:off x="583799" y="5045209"/>
            <a:ext cx="4011265" cy="66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The argument continues between Rock and Heavy Metal </a:t>
            </a:r>
          </a:p>
        </p:txBody>
      </p:sp>
    </p:spTree>
    <p:extLst>
      <p:ext uri="{BB962C8B-B14F-4D97-AF65-F5344CB8AC3E}">
        <p14:creationId xmlns:p14="http://schemas.microsoft.com/office/powerpoint/2010/main" val="144671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A3B4C9-DCC0-E4C2-574D-A5C977AC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59" y="425888"/>
            <a:ext cx="10031676" cy="7749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Our Goals and Vision </a:t>
            </a:r>
            <a:endParaRPr lang="en-US" sz="48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8202D-3BED-07D2-B714-067175BE5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988" y="1292740"/>
            <a:ext cx="5190993" cy="304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Vision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To create a music recommendation system that leverages the rich, contextual data from the Million Musical Tweets Dataset to provide highly personalized and accurate music recommendations to users.</a:t>
            </a:r>
            <a:endParaRPr lang="en-US">
              <a:solidFill>
                <a:schemeClr val="bg1"/>
              </a:solidFill>
            </a:endParaRPr>
          </a:p>
          <a:p>
            <a:endParaRPr lang="en-US" kern="12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22908A8-3BD6-FEFC-317B-1C5729054D4E}"/>
              </a:ext>
            </a:extLst>
          </p:cNvPr>
          <p:cNvSpPr txBox="1">
            <a:spLocks/>
          </p:cNvSpPr>
          <p:nvPr/>
        </p:nvSpPr>
        <p:spPr>
          <a:xfrm>
            <a:off x="6318039" y="1500357"/>
            <a:ext cx="5279342" cy="3037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Goal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Develop a music recommendation system that uses machine learning algorithms to analyze listening patterns, preferences, and contextual information to suggest songs, albums, or artists that users are likely to enjoy. </a:t>
            </a:r>
            <a:endParaRPr lang="en-US">
              <a:solidFill>
                <a:schemeClr val="bg1"/>
              </a:solidFill>
            </a:endParaRPr>
          </a:p>
          <a:p>
            <a:endParaRPr lang="en-US" b="1">
              <a:solidFill>
                <a:schemeClr val="bg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71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3B76-9E3E-41C8-570A-6E57A73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53" y="1713339"/>
            <a:ext cx="5227099" cy="292804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/>
              <a:t>So are users dig Rock and Heavy Metal. They are either up in the night or early morning tweeting, but from where? </a:t>
            </a:r>
            <a:endParaRPr lang="en-US" sz="4000" kern="120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graph of tweets per country&#10;&#10;Description automatically generated">
            <a:extLst>
              <a:ext uri="{FF2B5EF4-FFF2-40B4-BE49-F238E27FC236}">
                <a16:creationId xmlns:a16="http://schemas.microsoft.com/office/drawing/2014/main" id="{AA95D9DB-C877-2B06-C5BB-2B55A2E7F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406" y="1276350"/>
            <a:ext cx="557171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5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3B76-9E3E-41C8-570A-6E57A733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4" y="1713339"/>
            <a:ext cx="5193969" cy="9843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/>
              <a:t>Who are our artists </a:t>
            </a:r>
            <a:endParaRPr lang="en-US" sz="4000" kern="120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3E1949-B36E-88FE-523B-800885F0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88" y="1714362"/>
            <a:ext cx="5076548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13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F0A25-BC32-5772-C9C6-84501C54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 Based Filtering (3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1DD01-4673-5311-9420-AEAF90509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Karthik Palaniappan</a:t>
            </a:r>
          </a:p>
        </p:txBody>
      </p:sp>
    </p:spTree>
    <p:extLst>
      <p:ext uri="{BB962C8B-B14F-4D97-AF65-F5344CB8AC3E}">
        <p14:creationId xmlns:p14="http://schemas.microsoft.com/office/powerpoint/2010/main" val="1955088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F8652-A04A-94CB-B68E-B33BDA92D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Consider a typical Bangalore Family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7C28-BDE8-3CD8-FAD4-EF8E581D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Typical Bangalore Family</a:t>
            </a: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CC87E30F-4109-3797-53A9-FBE1231E5CF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Content Placeholder 13" descr="A collage of two people&#10;&#10;Description automatically generated">
            <a:extLst>
              <a:ext uri="{FF2B5EF4-FFF2-40B4-BE49-F238E27FC236}">
                <a16:creationId xmlns:a16="http://schemas.microsoft.com/office/drawing/2014/main" id="{B728554B-F005-0FCB-6AC9-0857A8B4AB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72200" y="2383564"/>
            <a:ext cx="5181600" cy="3235459"/>
          </a:xfrm>
        </p:spPr>
      </p:pic>
    </p:spTree>
    <p:extLst>
      <p:ext uri="{BB962C8B-B14F-4D97-AF65-F5344CB8AC3E}">
        <p14:creationId xmlns:p14="http://schemas.microsoft.com/office/powerpoint/2010/main" val="370486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418D8D-90C6-99B4-2217-990183AE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Can we provide music recommendations for one of them?</a:t>
            </a:r>
          </a:p>
        </p:txBody>
      </p:sp>
      <p:pic>
        <p:nvPicPr>
          <p:cNvPr id="9" name="Picture Placeholder 8" descr="A black and white mask&#10;&#10;Description automatically generated">
            <a:extLst>
              <a:ext uri="{FF2B5EF4-FFF2-40B4-BE49-F238E27FC236}">
                <a16:creationId xmlns:a16="http://schemas.microsoft.com/office/drawing/2014/main" id="{BBDD1DC2-F0A9-C573-F5B9-154BD7EC5F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461" b="21461"/>
          <a:stretch>
            <a:fillRect/>
          </a:stretch>
        </p:blipFill>
        <p:spPr>
          <a:xfrm>
            <a:off x="4502428" y="574805"/>
            <a:ext cx="7225748" cy="57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5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7D5CB4-4C40-FDED-41CF-B59D9E91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if we know that they liked Taylor Swift?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7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B0C27-6172-2C5B-6A31-BB21E011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Let’s check the genres for a Taylor Swift Song…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AD51A0-510C-7B25-8D60-E6E7155D5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03" y="1940027"/>
            <a:ext cx="4386074" cy="4666037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4FDA475-2335-7A2A-384E-35B737CE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11" y="2786643"/>
            <a:ext cx="5506302" cy="12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94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871A8-622B-1463-0CB6-94B5B5C0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Content-Based Filtering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5A0A1C-F02B-2C47-3C8D-5B6B721BB29C}"/>
                  </a:ext>
                </a:extLst>
              </p:cNvPr>
              <p:cNvSpPr txBox="1"/>
              <p:nvPr/>
            </p:nvSpPr>
            <p:spPr>
              <a:xfrm>
                <a:off x="5075708" y="1324830"/>
                <a:ext cx="6097772" cy="3841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IN" sz="1800" b="1" i="1" kern="100">
                    <a:solidFill>
                      <a:srgbClr val="0F4761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Genre-based filtering algorithm:</a:t>
                </a:r>
              </a:p>
              <a:p>
                <a:r>
                  <a:rPr lang="en-IN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IN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Create 20-dimension genre vectors for approximately 127,000 songs. These can be represented using the symbol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endParaRPr lang="en-IN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IN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Extract the song index (</a:t>
                </a:r>
                <a:r>
                  <a:rPr lang="en-IN" sz="1800" kern="10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for the track for which similar track recommendations are required.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IN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Extract the genre vector for </a:t>
                </a:r>
                <a:r>
                  <a:rPr lang="en-IN" sz="1800" kern="100">
                    <a:solidFill>
                      <a:srgbClr val="4EA72E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requested track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N" sz="1800" i="1" kern="100">
                            <a:solidFill>
                              <a:srgbClr val="4EA72E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800" i="1" kern="100">
                                <a:solidFill>
                                  <a:srgbClr val="4EA72E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kern="100">
                                <a:solidFill>
                                  <a:srgbClr val="4EA72E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 kern="100">
                                <a:solidFill>
                                  <a:srgbClr val="4EA72E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1800" kern="100">
                    <a:solidFill>
                      <a:srgbClr val="4EA72E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IN" sz="1800" kern="10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the cosine similarity of the requested track with each of the other 127,000 tracks:</a:t>
                </a:r>
                <a:endParaRPr lang="en-IN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371600" indent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𝐶𝑆</m:t>
                      </m:r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(</m:t>
                      </m:r>
                      <m:acc>
                        <m:accPr>
                          <m:chr m:val="⃗"/>
                          <m:ctrlPr>
                            <a:rPr lang="en-IN" sz="1800" i="1" kern="100">
                              <a:solidFill>
                                <a:srgbClr val="4EA72E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1800" i="1" kern="100">
                                  <a:solidFill>
                                    <a:srgbClr val="4EA72E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solidFill>
                                    <a:srgbClr val="4EA72E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800" i="1" kern="100">
                                  <a:solidFill>
                                    <a:srgbClr val="4EA72E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IN" sz="1800" i="1" kern="100">
                          <a:solidFill>
                            <a:srgbClr val="4EA72E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I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18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8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IN" sz="1800" i="1" kern="1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 </m:t>
                      </m:r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1800" i="1" kern="1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IN" sz="1800" i="1" kern="100">
                                  <a:solidFill>
                                    <a:srgbClr val="4EA72E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N" sz="1800" i="1" kern="100">
                                      <a:solidFill>
                                        <a:srgbClr val="4EA7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i="1" kern="100">
                                      <a:solidFill>
                                        <a:srgbClr val="4EA7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800" i="1" kern="100">
                                      <a:solidFill>
                                        <a:srgbClr val="4EA7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IN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IN" sz="18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N" sz="18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8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1800" i="1" kern="100">
                                  <a:solidFill>
                                    <a:srgbClr val="4EA72E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IN" sz="1800" i="1" kern="100">
                                      <a:solidFill>
                                        <a:srgbClr val="4EA7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N" sz="1800" i="1" kern="100">
                                          <a:solidFill>
                                            <a:srgbClr val="4EA7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i="1" kern="100">
                                          <a:solidFill>
                                            <a:srgbClr val="4EA7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800" i="1" kern="100">
                                          <a:solidFill>
                                            <a:srgbClr val="4EA72E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IN" sz="18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IN" sz="18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N" sz="18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18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r>
                        <a:rPr lang="en-IN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 </m:t>
                      </m:r>
                    </m:oMath>
                  </m:oMathPara>
                </a14:m>
                <a:endParaRPr lang="en-IN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IN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Identify the </a:t>
                </a:r>
                <a:r>
                  <a:rPr lang="en-IN" sz="1800" kern="100">
                    <a:solidFill>
                      <a:srgbClr val="0070C0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 tracks </a:t>
                </a:r>
                <a:r>
                  <a:rPr lang="en-IN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with maximum </a:t>
                </a:r>
                <a:r>
                  <a:rPr lang="en-IN" sz="1800" kern="100">
                    <a:solidFill>
                      <a:srgbClr val="0070C0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cosine similarity</a:t>
                </a:r>
                <a:r>
                  <a:rPr lang="en-IN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5A0A1C-F02B-2C47-3C8D-5B6B721BB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08" y="1324830"/>
                <a:ext cx="6097772" cy="3841629"/>
              </a:xfrm>
              <a:prstGeom prst="rect">
                <a:avLst/>
              </a:prstGeom>
              <a:blipFill>
                <a:blip r:embed="rId2"/>
                <a:stretch>
                  <a:fillRect l="-900" t="-792" b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603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97508-6BB1-AB83-795B-2154EED8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Songs Similar to Taylor Swift’s Should’ve said no 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637EC02-590F-B631-EF93-05F91969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2083204"/>
            <a:ext cx="7225748" cy="26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1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8" name="Rectangle 29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Freeform: Shape 30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A3B4C9-DCC0-E4C2-574D-A5C977AC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8202D-3BED-07D2-B714-067175BE5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Karthik </a:t>
            </a:r>
            <a:r>
              <a:rPr lang="en-US" sz="15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Palaniappan</a:t>
            </a: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Ajay Shriwastava, Chandra </a:t>
            </a:r>
            <a:r>
              <a:rPr lang="en-US" sz="15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Mouli</a:t>
            </a: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Mudumba</a:t>
            </a: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Srinivas Chakravarthy, Saurav Kumar, </a:t>
            </a:r>
            <a:r>
              <a:rPr lang="en-US" sz="15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Praneet</a:t>
            </a: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Nadkar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5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Randhir</a:t>
            </a: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Singh,  Nilesh </a:t>
            </a:r>
            <a:r>
              <a:rPr lang="en-US" sz="15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Tompe</a:t>
            </a:r>
            <a:b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additional thanks to Srihari </a:t>
            </a:r>
            <a:r>
              <a:rPr lang="en-US" sz="15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Karnam</a:t>
            </a: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Aparna </a:t>
            </a:r>
            <a:r>
              <a:rPr lang="en-US" sz="15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Badkundri</a:t>
            </a: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Mentor: Tanmay </a:t>
            </a:r>
            <a:r>
              <a:rPr lang="en-US" sz="15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Sachan</a:t>
            </a:r>
            <a:endParaRPr lang="en-US" sz="15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913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E58F3-5877-A35B-0934-6E75E091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Major Challenges with the Genre-Based Filtering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981A9-BCB0-B98F-1EC9-1FE8EF9B0229}"/>
                  </a:ext>
                </a:extLst>
              </p:cNvPr>
              <p:cNvSpPr txBox="1"/>
              <p:nvPr/>
            </p:nvSpPr>
            <p:spPr>
              <a:xfrm>
                <a:off x="6082053" y="775641"/>
                <a:ext cx="4422913" cy="470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+mj-lt"/>
                  <a:buAutoNum type="arabicPeriod"/>
                </a:pPr>
                <a:r>
                  <a:rPr lang="en-IN" sz="20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For each one of the 127,000 tracks, we:</a:t>
                </a:r>
              </a:p>
              <a:p>
                <a:pPr marL="742950" lvl="1" indent="-285750">
                  <a:buFont typeface="+mj-lt"/>
                  <a:buAutoNum type="alphaLcPeriod"/>
                </a:pPr>
                <a:r>
                  <a:rPr lang="en-IN" sz="2000" kern="100">
                    <a:solidFill>
                      <a:srgbClr val="0070C0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Queried </a:t>
                </a:r>
                <a:r>
                  <a:rPr lang="en-IN" sz="2000" kern="100" err="1">
                    <a:solidFill>
                      <a:srgbClr val="0070C0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Last.fm</a:t>
                </a:r>
                <a:r>
                  <a:rPr lang="en-IN" sz="2000" kern="100">
                    <a:solidFill>
                      <a:srgbClr val="0070C0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to extract the top 100 tags associated with the track.</a:t>
                </a:r>
                <a:endParaRPr lang="en-IN" sz="20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+mj-lt"/>
                  <a:buAutoNum type="alphaLcPeriod"/>
                </a:pPr>
                <a:r>
                  <a:rPr lang="en-IN" sz="20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Identified if the song has been tagged as one or more of </a:t>
                </a:r>
                <a:r>
                  <a:rPr lang="en-IN" sz="2000" kern="100">
                    <a:solidFill>
                      <a:srgbClr val="00B050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20 most popular genres </a:t>
                </a:r>
                <a:endParaRPr lang="en-IN" sz="2000" kern="10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+mj-lt"/>
                  <a:buAutoNum type="arabicPeriod"/>
                </a:pPr>
                <a:r>
                  <a:rPr lang="en-IN" sz="20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It should be noted that this was a time-intensive process since each API call took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IN" sz="2000" kern="10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seconds. The code to extract genres for all tracks took about </a:t>
                </a:r>
                <a:r>
                  <a:rPr lang="en-IN" sz="2000" kern="10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10 hours to run.</a:t>
                </a:r>
              </a:p>
              <a:p>
                <a:pPr marL="285750" indent="-285750">
                  <a:buFont typeface="+mj-lt"/>
                  <a:buAutoNum type="arabicPeriod"/>
                </a:pPr>
                <a:r>
                  <a:rPr lang="en-IN" sz="2000" kern="10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Requires expertise to properly tag items in the database</a:t>
                </a:r>
                <a:endParaRPr lang="en-IN" sz="20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981A9-BCB0-B98F-1EC9-1FE8EF9B0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053" y="775641"/>
                <a:ext cx="4422913" cy="4708981"/>
              </a:xfrm>
              <a:prstGeom prst="rect">
                <a:avLst/>
              </a:prstGeom>
              <a:blipFill>
                <a:blip r:embed="rId2"/>
                <a:stretch>
                  <a:fillRect l="-1517" t="-906" r="-552" b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46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FC315-E157-99EB-D3DC-C65F5DF65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EF15C7-7863-2E60-5062-63CFD94E9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BF94F-2BA3-5302-B7CF-9F902752B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FEE9A0-F42D-C352-117C-4EE98405F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E11257-48D5-DD9D-131C-155F2F4E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CF2ABE-1DE9-BA4E-EA59-169A6AF9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5235C-44EF-5D16-D7A4-8471E4E5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Advantages of the Genre-Based Filtering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A1835-CA50-F8CB-9A56-F53CAC66DFD6}"/>
              </a:ext>
            </a:extLst>
          </p:cNvPr>
          <p:cNvSpPr txBox="1"/>
          <p:nvPr/>
        </p:nvSpPr>
        <p:spPr>
          <a:xfrm>
            <a:off x="5737949" y="2648449"/>
            <a:ext cx="47547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Most recommendation systems suffer from a problem known as the cold-start problem. In the absence of user-item interactions (a common scenario at the beginning), most filtering algorithms fail.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genre-based approach works even in this scenario. </a:t>
            </a:r>
            <a:r>
              <a:rPr lang="en-IN" sz="1800" kern="100">
                <a:solidFill>
                  <a:schemeClr val="accent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(NO cold-start problem)</a:t>
            </a:r>
          </a:p>
        </p:txBody>
      </p:sp>
    </p:spTree>
    <p:extLst>
      <p:ext uri="{BB962C8B-B14F-4D97-AF65-F5344CB8AC3E}">
        <p14:creationId xmlns:p14="http://schemas.microsoft.com/office/powerpoint/2010/main" val="30191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2DDCB-DB76-FA8F-3D83-642EACA2F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Collaborative Filtering based on Matrix Factorization (2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1E16D-66FD-9379-5BC3-2494FD0AB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Karthik Palaniappan</a:t>
            </a:r>
          </a:p>
        </p:txBody>
      </p:sp>
    </p:spTree>
    <p:extLst>
      <p:ext uri="{BB962C8B-B14F-4D97-AF65-F5344CB8AC3E}">
        <p14:creationId xmlns:p14="http://schemas.microsoft.com/office/powerpoint/2010/main" val="747664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AF2103-BFAF-D20F-0285-AC8D5845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Recommends songs liked by users who like the requested song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82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885E5B-7FFA-563B-E585-F1FB204D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Consider the following user list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8EAD9F91-B8CC-68D0-8471-61714A3F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569" y="1930399"/>
            <a:ext cx="2743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51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ECB16-7030-3133-D0E9-3FA80BB1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Sample user-item interaction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18959A-3F48-FD11-E982-97AFBB021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724724"/>
              </p:ext>
            </p:extLst>
          </p:nvPr>
        </p:nvGraphicFramePr>
        <p:xfrm>
          <a:off x="6528391" y="2797316"/>
          <a:ext cx="4932332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66166">
                  <a:extLst>
                    <a:ext uri="{9D8B030D-6E8A-4147-A177-3AD203B41FA5}">
                      <a16:colId xmlns:a16="http://schemas.microsoft.com/office/drawing/2014/main" val="1551697874"/>
                    </a:ext>
                  </a:extLst>
                </a:gridCol>
                <a:gridCol w="2466166">
                  <a:extLst>
                    <a:ext uri="{9D8B030D-6E8A-4147-A177-3AD203B41FA5}">
                      <a16:colId xmlns:a16="http://schemas.microsoft.com/office/drawing/2014/main" val="2546588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Murthy Sir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DSP - Mirchi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64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Sudha Ma’am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Taylor Swift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3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 Rahman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9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Akshata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Elvis 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93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904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42C055-DA52-576A-E5D5-B40AEE067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9EBD47-2B0D-A394-90F8-6B03273CA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6AEC0D-B559-8D8C-1BFB-5289CA382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B15455-A327-1771-B7C8-900FB4AB2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03480-3D01-9EB9-665A-701DC10E8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E62068-8C38-BF9F-DE06-2696D23E5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F4D4C5-B54B-459B-CAB9-4F792D2BE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5F13D-4926-B45F-5283-D1368B5D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54" y="1735250"/>
            <a:ext cx="4230100" cy="3387497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What if the users were anonymized?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AKA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CDS Match the following!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E3AA62-D787-155A-15D4-FA4A713C7E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28391" y="2797316"/>
          <a:ext cx="4932332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66166">
                  <a:extLst>
                    <a:ext uri="{9D8B030D-6E8A-4147-A177-3AD203B41FA5}">
                      <a16:colId xmlns:a16="http://schemas.microsoft.com/office/drawing/2014/main" val="1551697874"/>
                    </a:ext>
                  </a:extLst>
                </a:gridCol>
                <a:gridCol w="2466166">
                  <a:extLst>
                    <a:ext uri="{9D8B030D-6E8A-4147-A177-3AD203B41FA5}">
                      <a16:colId xmlns:a16="http://schemas.microsoft.com/office/drawing/2014/main" val="2546588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Anon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DSP - Mirchi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64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Taylor Swift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3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 Rahman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9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Anon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Elvis 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93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080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4DE9D5-14D5-F432-5441-21A9976F5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C47E0E-61F9-DEDD-ACC6-CB258BB73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8FD8A-2180-2754-527F-CAD3BF9FC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18585-868F-773E-1718-62D6BD438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BAB610-1499-0071-A9D2-70DDF45DF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53F63D-D202-C21F-9FA8-DF8B12440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8C5A95-3BFE-D1CF-6750-BACF60799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5D132-99EA-30D2-85F1-034881E9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Concept of item rating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0D03F8-4E92-2EA3-A9A6-9C102C2E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19848"/>
            <a:ext cx="5961733" cy="54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80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4DE9D5-14D5-F432-5441-21A9976F5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5D132-99EA-30D2-85F1-034881E9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Concept of item rating – Collaborative filtering by matrix factorization</a:t>
            </a:r>
          </a:p>
        </p:txBody>
      </p:sp>
      <p:pic>
        <p:nvPicPr>
          <p:cNvPr id="9" name="Picture 8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19D02165-4A83-F851-4DF7-199AB625A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348" y="1063297"/>
            <a:ext cx="6425537" cy="444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0393B-94B7-2D70-707A-34B93FCCA74E}"/>
              </a:ext>
            </a:extLst>
          </p:cNvPr>
          <p:cNvSpPr txBox="1"/>
          <p:nvPr/>
        </p:nvSpPr>
        <p:spPr>
          <a:xfrm>
            <a:off x="5786196" y="253146"/>
            <a:ext cx="6220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49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9CA942-05B9-8FB1-DA5F-57BA72B8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64A539-A87F-DB44-96DC-A60E33CD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4F75B-F4A2-51D9-A5B8-A6264E1FF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368DAC-FD67-4F0A-8C1D-FA7581D76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B7E46-FB6E-2A82-6197-E74AA1D8A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731A6-AF86-64AB-FD55-6EEAACBA8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D819B-7372-01D7-8EA5-C5C919E9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C206D-3D3F-92CA-5525-1C7A5CF3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Matrix Factorization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18C566-118D-1E74-0331-CC93D681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244" y="10141"/>
            <a:ext cx="552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0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DF56-A001-309C-6D09-EE8EBFAE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Outline: Roadmap 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894C6366-E49A-2395-C423-D6A61B95CF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2683193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B624097-B656-DB45-B2E5-C1301842DDF3}">
                    <psuz:zmPr id="{8B48A76D-567B-F543-BF61-BA27CB42601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89703" y="130540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D8A8484-3BEB-B442-B720-E59802D2A93B}">
                    <psuz:zmPr id="{9694E5FD-D619-7742-A5E5-B2D8D58767D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97443" y="130540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9E7E524-F008-714D-A320-4680E71E77FB}">
                    <psuz:zmPr id="{7D90BE19-7C89-4A49-8C55-6119EF71482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505183" y="130540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B2C30EF-8351-5D47-8DB8-59A17D1E1C40}">
                    <psuz:zmPr id="{6DBD1DF5-C4CA-ED43-A6D8-5F5E804BDA4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89703" y="1522968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630FBEE-9213-864B-A787-55504032EAC6}">
                    <psuz:zmPr id="{821F3107-5669-404B-A4CB-19FCA3F22AE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97443" y="1522968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E77382D-15A4-2B4F-BE9C-E506E6AAD62E}">
                    <psuz:zmPr id="{CAF1727C-B6CB-D34B-A2A4-67C105A3452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505183" y="1522968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DF7D77-BE62-2A42-828F-150C0F7F9771}">
                    <psuz:zmPr id="{62D735E9-6D14-0C44-8CDF-A4E8E19BE6D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89703" y="2915396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74E2E90-32E8-8745-B24A-D4FA08287319}">
                    <psuz:zmPr id="{0EA36DF3-AEAA-5047-8AA2-8BA7840221B9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97443" y="2915396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B83DC5-F1DB-5244-ABB8-098D6D81E887}">
                    <psuz:zmPr id="{579F5522-E567-8E47-89A0-E44ECF5BE914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505183" y="2915396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894C6366-E49A-2395-C423-D6A61B95CF9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27903" y="1956165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5643" y="1956165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3383" y="1956165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27903" y="3348593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5643" y="3348593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3383" y="3348593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27903" y="4741021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35643" y="4741021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43383" y="4741021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87186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9CA942-05B9-8FB1-DA5F-57BA72B8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C206D-3D3F-92CA-5525-1C7A5CF3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Matrix Factorization</a:t>
            </a:r>
          </a:p>
        </p:txBody>
      </p:sp>
      <p:pic>
        <p:nvPicPr>
          <p:cNvPr id="5" name="Picture 4" descr="A group of letters and numbers&#10;&#10;Description automatically generated">
            <a:extLst>
              <a:ext uri="{FF2B5EF4-FFF2-40B4-BE49-F238E27FC236}">
                <a16:creationId xmlns:a16="http://schemas.microsoft.com/office/drawing/2014/main" id="{B95A7FEF-52B8-FABD-7DB1-903958AD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83" y="357167"/>
            <a:ext cx="6281972" cy="58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84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EBC489-A773-C085-2E67-6B04DF6E9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AC05EE9-9FBB-42CD-2198-8B1192AD7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D4208-5582-2D8D-3088-A91A7585A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CF2F3-8042-80B6-C7AC-8903133CF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382619-E01B-2EE9-F374-71A19F8CC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35F52-FD94-9B15-C285-0A8F86066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707566-63AD-0E3E-0D95-349247C8F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ABDCF-9E45-7638-4066-E3170741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Collaborative Filtering Algorithm</a:t>
            </a:r>
          </a:p>
        </p:txBody>
      </p:sp>
      <p:pic>
        <p:nvPicPr>
          <p:cNvPr id="5" name="Picture 4" descr="A close-up of a white paper&#10;&#10;Description automatically generated">
            <a:extLst>
              <a:ext uri="{FF2B5EF4-FFF2-40B4-BE49-F238E27FC236}">
                <a16:creationId xmlns:a16="http://schemas.microsoft.com/office/drawing/2014/main" id="{B17F7602-C308-2809-9B07-8C7E8575B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540" y="10141"/>
            <a:ext cx="5670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90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EBC489-A773-C085-2E67-6B04DF6E9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AC05EE9-9FBB-42CD-2198-8B1192AD7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D4208-5582-2D8D-3088-A91A7585A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CF2F3-8042-80B6-C7AC-8903133CF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382619-E01B-2EE9-F374-71A19F8CC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35F52-FD94-9B15-C285-0A8F86066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707566-63AD-0E3E-0D95-349247C8F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ABDCF-9E45-7638-4066-E3170741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Collaborative Filtering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D701-FB45-0CFF-7746-58EA5400FD5D}"/>
              </a:ext>
            </a:extLst>
          </p:cNvPr>
          <p:cNvSpPr txBox="1"/>
          <p:nvPr/>
        </p:nvSpPr>
        <p:spPr>
          <a:xfrm>
            <a:off x="6017333" y="469241"/>
            <a:ext cx="5589494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en-US">
                <a:ea typeface="+mn-lt"/>
                <a:cs typeface="+mn-lt"/>
              </a:rPr>
              <a:t>1. Assemble user-item interaction matrix.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2. Obtain SVD decomposition of above matrix.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3. Extract </a:t>
            </a:r>
            <a:r>
              <a:rPr lang="en-US">
                <a:solidFill>
                  <a:schemeClr val="accent6"/>
                </a:solidFill>
                <a:ea typeface="+mn-lt"/>
                <a:cs typeface="+mn-lt"/>
              </a:rPr>
              <a:t>latent feature matrix Q</a:t>
            </a:r>
            <a:endParaRPr lang="en-US">
              <a:solidFill>
                <a:schemeClr val="accent6"/>
              </a:solidFill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4. For requested track           calculate cosine similarity with every other track.</a:t>
            </a:r>
            <a:endParaRPr lang="en-US"/>
          </a:p>
          <a:p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   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5. Identify 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N</a:t>
            </a:r>
            <a:r>
              <a:rPr lang="en-US">
                <a:ea typeface="+mn-lt"/>
                <a:cs typeface="+mn-lt"/>
              </a:rPr>
              <a:t> tracks with max cosine similarity.</a:t>
            </a:r>
            <a:endParaRPr lang="en-US"/>
          </a:p>
          <a:p>
            <a:endParaRPr lang="en-US"/>
          </a:p>
        </p:txBody>
      </p:sp>
      <p:pic>
        <p:nvPicPr>
          <p:cNvPr id="4" name="Picture 3" descr="A mathematical equation with arrows and letters&#10;&#10;Description automatically generated">
            <a:extLst>
              <a:ext uri="{FF2B5EF4-FFF2-40B4-BE49-F238E27FC236}">
                <a16:creationId xmlns:a16="http://schemas.microsoft.com/office/drawing/2014/main" id="{99A51FDE-6255-BF99-982A-3ACAA2620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16" y="3145804"/>
            <a:ext cx="3409950" cy="1781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79290-689F-B245-D3EB-C7381E039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035" y="2285310"/>
            <a:ext cx="4286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9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64544-390B-14E4-D0EA-9C5B0F65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A1388C-A4A9-3CFA-5B7B-BA56E6844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52769F-5C83-C1A0-256C-0542BD724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956F2-7452-C462-6C51-1CCA40BDC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BC634B-F1F0-FBBB-1DE4-0DC029DB1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46F18F-C9A2-3D9C-98D4-F33388B46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1C363C-42D3-470C-E28F-01E67B0EB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E7AA7F-9F42-DF04-4B4C-95B6A121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Item List</a:t>
            </a:r>
          </a:p>
        </p:txBody>
      </p:sp>
      <p:pic>
        <p:nvPicPr>
          <p:cNvPr id="4" name="Picture 3" descr="A screenshot of a music album&#10;&#10;Description automatically generated">
            <a:extLst>
              <a:ext uri="{FF2B5EF4-FFF2-40B4-BE49-F238E27FC236}">
                <a16:creationId xmlns:a16="http://schemas.microsoft.com/office/drawing/2014/main" id="{A0AAE1EA-2475-6FA8-F0DF-99FF00409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434" y="131698"/>
            <a:ext cx="64008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67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549EBE-C24A-54FB-A8E4-3D7BF630A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0B7100-6621-FE97-6C78-A3B9C61D6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B69D5-5559-43AD-1765-60A745788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4B125E-EDD9-3084-A54F-A24E1BDF7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4EFE5-A445-A9A6-C5A1-7BBFB49B2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60316-C281-7AA7-BE23-2230F72E6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369DA5-8D2A-AC0D-4C0F-AB336D4C6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BE40F-17BD-AE14-C307-570C74A2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User Item Interaction Matrix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2FB22F-F4B7-C0B7-CB05-F9B3D227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7298"/>
            <a:ext cx="53721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81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426C0C-BF02-FA22-C4A6-FED199434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CFA9373-0AD1-3E59-EFE6-A9982CB04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03332A-D723-6DCA-451B-70DA156C2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06E7C6-5470-2D7D-3F6F-66CC4EAA0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6D346E-B1A9-9AD2-9518-C33F8E756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CE629-1DB3-7A17-3A6C-0A4B701F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572A9E-5C87-7C84-1201-709F8615F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DA5D30-000C-CAEB-D8DF-ABD5D032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Latent feature Vectors identified by SVD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086464-31A6-C5B2-BF84-4390FBC9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232" y="2041703"/>
            <a:ext cx="5892113" cy="27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14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E2663-B57D-923F-A6B6-11A80D83D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B38E50-BE90-6E94-6E91-2A36889EB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BEC4C1-F20E-E3BD-A47A-3343630C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AC0A8-7CD2-4B41-978A-8EA63A5E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90B832-D17F-C020-A78C-AFE9A175A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7D6944-B756-C88E-3A8F-D4EB7E213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2322DF-55FD-82C7-613B-AD486DAE4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69615F-A259-4662-579E-84BFCE9B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So what would a Taylor Swift fan like?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B3E5F6E-B4B8-86A0-CE54-C2B4A12F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276" y="1735250"/>
            <a:ext cx="6348959" cy="338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59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3642B5-42CB-3445-FE9B-D9DD4BC42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21310A-EEC3-A42A-D20B-6543F9F4A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13987A-B2D1-AD2B-6B5A-335D67A9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CD9049-8D9C-F209-7D88-F38AE607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0F32B-3440-E575-1F57-97253AFA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9A0ED-F834-602F-C532-AEE840779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BAE2D1-51CB-80C1-18D1-EF9D6B1A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4C3C73-3F2A-138F-7DA8-632EC234F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54" y="1489497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Surprised?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Because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Rishi!</a:t>
            </a:r>
          </a:p>
        </p:txBody>
      </p:sp>
    </p:spTree>
    <p:extLst>
      <p:ext uri="{BB962C8B-B14F-4D97-AF65-F5344CB8AC3E}">
        <p14:creationId xmlns:p14="http://schemas.microsoft.com/office/powerpoint/2010/main" val="2539096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58DFD-CDF6-83F5-3C44-1E1D0616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A5C7A3-9366-FE45-C0AB-2046D0400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7CA469-7A56-FFAA-1C46-E54CDE05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801C15-2FDD-4D55-E25F-EFA8010AB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967BF1-4882-7CE4-1213-E4E1CED5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854A39-DA26-6480-E5CD-FA64FEE6A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AB953A-843A-05F0-C63A-C4FE60D1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936448-E895-29F5-8AB8-EBCD9038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54" y="1489497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Advantages and Disadvantages of Collaborative Filtering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F7096-E0ED-164C-3E85-5EE9CA28A32F}"/>
              </a:ext>
            </a:extLst>
          </p:cNvPr>
          <p:cNvSpPr txBox="1"/>
          <p:nvPr/>
        </p:nvSpPr>
        <p:spPr>
          <a:xfrm>
            <a:off x="6323722" y="1997838"/>
            <a:ext cx="51002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need a good number of users and items interactions before we can start making meaningful recommendations. This is often called the cold-start problem.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don’t require subject expertise to extract the latent features of the items and the users. This is taking care of by the underlying Mathematics.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 the flip side, the feature vectors represent latent features that are difficult to interpret.</a:t>
            </a:r>
          </a:p>
        </p:txBody>
      </p:sp>
    </p:spTree>
    <p:extLst>
      <p:ext uri="{BB962C8B-B14F-4D97-AF65-F5344CB8AC3E}">
        <p14:creationId xmlns:p14="http://schemas.microsoft.com/office/powerpoint/2010/main" val="79345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5E2A9-1442-A7F9-DAE3-1CFF2473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Item-Based Collaborative Filtering (4 - 5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27152-EC5C-1724-1D10-7DE8DEB0E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Srinivas </a:t>
            </a:r>
            <a:r>
              <a:rPr lang="en-US">
                <a:solidFill>
                  <a:schemeClr val="tx1"/>
                </a:solidFill>
              </a:rPr>
              <a:t>Chakravarty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746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A3B4C9-DCC0-E4C2-574D-A5C977AC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the problem</a:t>
            </a:r>
            <a:r>
              <a:rPr lang="en-US" sz="4800">
                <a:solidFill>
                  <a:srgbClr val="FFFFFF"/>
                </a:solidFill>
              </a:rPr>
              <a:t>: How do we recommend you music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8202D-3BED-07D2-B714-067175BE5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Saurav Kumar</a:t>
            </a:r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8F5E0CA6-8127-99DD-B5B0-592F6EFB19B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6717" y="4576018"/>
            <a:ext cx="3657600" cy="2057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02278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10F91F-1F70-BB86-AF44-2F8C3A8A37B0}"/>
              </a:ext>
            </a:extLst>
          </p:cNvPr>
          <p:cNvSpPr txBox="1"/>
          <p:nvPr/>
        </p:nvSpPr>
        <p:spPr>
          <a:xfrm>
            <a:off x="308853" y="334591"/>
            <a:ext cx="113632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Item-Item Collaborative filtering – Concept (1/2)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81731-1F34-1011-B0F5-38F42CE41997}"/>
              </a:ext>
            </a:extLst>
          </p:cNvPr>
          <p:cNvSpPr txBox="1"/>
          <p:nvPr/>
        </p:nvSpPr>
        <p:spPr>
          <a:xfrm>
            <a:off x="311414" y="1073218"/>
            <a:ext cx="1136124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Item-Item collaborative filtering is a recommendation method that looks for similar items based on the ratings given by the users. The ratings are either user has liked a certain item or interacted with it. Once similarities are found then the algorithm looks for items that user has consumed and recommends similar items.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Let's understand this with an example, suppose user X listened to songs A, B and C. Using the CF we found that song C is similar to the song D. Then the recommendation engine will suggest song D to user.</a:t>
            </a:r>
            <a:endParaRPr lang="en-US"/>
          </a:p>
          <a:p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8D1EBC-AA82-4AB8-07AD-F38B5E26CDD7}"/>
              </a:ext>
            </a:extLst>
          </p:cNvPr>
          <p:cNvSpPr/>
          <p:nvPr/>
        </p:nvSpPr>
        <p:spPr>
          <a:xfrm>
            <a:off x="335611" y="3327880"/>
            <a:ext cx="1748481" cy="20162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Creating User-Item Matrix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0B4D2D-F11F-2BA9-D959-B971A0B5A5C8}"/>
              </a:ext>
            </a:extLst>
          </p:cNvPr>
          <p:cNvSpPr/>
          <p:nvPr/>
        </p:nvSpPr>
        <p:spPr>
          <a:xfrm>
            <a:off x="2405366" y="3327880"/>
            <a:ext cx="1707292" cy="20162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/>
              <a:t>Calculating similarity score among items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611E5B-457E-6CB6-79C0-CB01D715D91D}"/>
              </a:ext>
            </a:extLst>
          </p:cNvPr>
          <p:cNvSpPr/>
          <p:nvPr/>
        </p:nvSpPr>
        <p:spPr>
          <a:xfrm>
            <a:off x="4403044" y="3327880"/>
            <a:ext cx="1635210" cy="20162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/>
              <a:t>Creating item-item matrix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DA2396-6A90-CDBE-55E2-CE14533001A2}"/>
              </a:ext>
            </a:extLst>
          </p:cNvPr>
          <p:cNvSpPr/>
          <p:nvPr/>
        </p:nvSpPr>
        <p:spPr>
          <a:xfrm>
            <a:off x="6338935" y="3327880"/>
            <a:ext cx="1635209" cy="20162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/>
              <a:t>Creating item neighbors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3132F7-86C5-BEC6-CF46-AC7C486B648E}"/>
              </a:ext>
            </a:extLst>
          </p:cNvPr>
          <p:cNvSpPr/>
          <p:nvPr/>
        </p:nvSpPr>
        <p:spPr>
          <a:xfrm>
            <a:off x="8295421" y="3317583"/>
            <a:ext cx="1696993" cy="20265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/>
              <a:t>Calculating Rating for items that were not rated by user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0E5BF1-CE7A-B4B5-1ECA-49830C388521}"/>
              </a:ext>
            </a:extLst>
          </p:cNvPr>
          <p:cNvSpPr/>
          <p:nvPr/>
        </p:nvSpPr>
        <p:spPr>
          <a:xfrm>
            <a:off x="10313693" y="3317584"/>
            <a:ext cx="1604318" cy="20265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/>
              <a:t>Top Recommendations to User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979210F-6D49-E21A-5F39-D5FF62A0C763}"/>
              </a:ext>
            </a:extLst>
          </p:cNvPr>
          <p:cNvCxnSpPr/>
          <p:nvPr/>
        </p:nvCxnSpPr>
        <p:spPr>
          <a:xfrm flipV="1">
            <a:off x="2081012" y="4358424"/>
            <a:ext cx="350949" cy="858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95352A-2C2A-9012-BBF7-B07D25B4EFF1}"/>
              </a:ext>
            </a:extLst>
          </p:cNvPr>
          <p:cNvCxnSpPr>
            <a:cxnSpLocks/>
          </p:cNvCxnSpPr>
          <p:nvPr/>
        </p:nvCxnSpPr>
        <p:spPr>
          <a:xfrm flipV="1">
            <a:off x="4055772" y="4294029"/>
            <a:ext cx="350949" cy="858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5E4CB8-2A52-A749-6792-D47B84808E69}"/>
              </a:ext>
            </a:extLst>
          </p:cNvPr>
          <p:cNvCxnSpPr>
            <a:cxnSpLocks/>
          </p:cNvCxnSpPr>
          <p:nvPr/>
        </p:nvCxnSpPr>
        <p:spPr>
          <a:xfrm flipV="1">
            <a:off x="5987603" y="4294029"/>
            <a:ext cx="350949" cy="858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441CE-1D12-E6F7-FFC4-1968D6C3DA20}"/>
              </a:ext>
            </a:extLst>
          </p:cNvPr>
          <p:cNvCxnSpPr>
            <a:cxnSpLocks/>
          </p:cNvCxnSpPr>
          <p:nvPr/>
        </p:nvCxnSpPr>
        <p:spPr>
          <a:xfrm flipV="1">
            <a:off x="7978463" y="4299395"/>
            <a:ext cx="350949" cy="858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0AAED3-93F0-78F1-957B-645023F931A2}"/>
              </a:ext>
            </a:extLst>
          </p:cNvPr>
          <p:cNvCxnSpPr>
            <a:cxnSpLocks/>
          </p:cNvCxnSpPr>
          <p:nvPr/>
        </p:nvCxnSpPr>
        <p:spPr>
          <a:xfrm flipV="1">
            <a:off x="9990786" y="4363790"/>
            <a:ext cx="350949" cy="858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5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10F91F-1F70-BB86-AF44-2F8C3A8A37B0}"/>
              </a:ext>
            </a:extLst>
          </p:cNvPr>
          <p:cNvSpPr txBox="1"/>
          <p:nvPr/>
        </p:nvSpPr>
        <p:spPr>
          <a:xfrm>
            <a:off x="308853" y="334591"/>
            <a:ext cx="113632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Item-Item Collaborative filtering – Concept (2/2)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93B8540-1E4C-CD9F-621D-444608F3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19"/>
              </p:ext>
            </p:extLst>
          </p:nvPr>
        </p:nvGraphicFramePr>
        <p:xfrm>
          <a:off x="383683" y="1275154"/>
          <a:ext cx="2514534" cy="304126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8178">
                  <a:extLst>
                    <a:ext uri="{9D8B030D-6E8A-4147-A177-3AD203B41FA5}">
                      <a16:colId xmlns:a16="http://schemas.microsoft.com/office/drawing/2014/main" val="1691482063"/>
                    </a:ext>
                  </a:extLst>
                </a:gridCol>
                <a:gridCol w="838178">
                  <a:extLst>
                    <a:ext uri="{9D8B030D-6E8A-4147-A177-3AD203B41FA5}">
                      <a16:colId xmlns:a16="http://schemas.microsoft.com/office/drawing/2014/main" val="1247344051"/>
                    </a:ext>
                  </a:extLst>
                </a:gridCol>
                <a:gridCol w="838178">
                  <a:extLst>
                    <a:ext uri="{9D8B030D-6E8A-4147-A177-3AD203B41FA5}">
                      <a16:colId xmlns:a16="http://schemas.microsoft.com/office/drawing/2014/main" val="3027460614"/>
                    </a:ext>
                  </a:extLst>
                </a:gridCol>
              </a:tblGrid>
              <a:tr h="2132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Userid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Track title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Rating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115696"/>
                  </a:ext>
                </a:extLst>
              </a:tr>
              <a:tr h="2132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U1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T1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2 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819088"/>
                  </a:ext>
                </a:extLst>
              </a:tr>
              <a:tr h="2132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U2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T2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3 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812742"/>
                  </a:ext>
                </a:extLst>
              </a:tr>
              <a:tr h="2132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U3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T1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4 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996505"/>
                  </a:ext>
                </a:extLst>
              </a:tr>
              <a:tr h="2132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U2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T1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5 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42337"/>
                  </a:ext>
                </a:extLst>
              </a:tr>
              <a:tr h="2132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U2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T3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1 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204856"/>
                  </a:ext>
                </a:extLst>
              </a:tr>
              <a:tr h="2132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U1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T3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1 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650292"/>
                  </a:ext>
                </a:extLst>
              </a:tr>
              <a:tr h="2132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U3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T2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2 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548615"/>
                  </a:ext>
                </a:extLst>
              </a:tr>
              <a:tr h="2132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U3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T3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3 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995988"/>
                  </a:ext>
                </a:extLst>
              </a:tr>
              <a:tr h="2132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U4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T1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2 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795767"/>
                  </a:ext>
                </a:extLst>
              </a:tr>
              <a:tr h="2132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U4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T2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38"/>
                        </a:lnSpc>
                      </a:pPr>
                      <a:r>
                        <a:rPr lang="en-IN" sz="1200" b="0" i="0">
                          <a:effectLst/>
                          <a:latin typeface="Aptos"/>
                        </a:rPr>
                        <a:t>3 </a:t>
                      </a:r>
                      <a:endParaRPr lang="en-IN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54646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6D81F7B-1E6B-F7EE-B25A-6B36F5278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582793"/>
              </p:ext>
            </p:extLst>
          </p:nvPr>
        </p:nvGraphicFramePr>
        <p:xfrm>
          <a:off x="3532097" y="1353323"/>
          <a:ext cx="3273393" cy="15728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3464363924"/>
                    </a:ext>
                  </a:extLst>
                </a:gridCol>
                <a:gridCol w="902450">
                  <a:extLst>
                    <a:ext uri="{9D8B030D-6E8A-4147-A177-3AD203B41FA5}">
                      <a16:colId xmlns:a16="http://schemas.microsoft.com/office/drawing/2014/main" val="2772639069"/>
                    </a:ext>
                  </a:extLst>
                </a:gridCol>
                <a:gridCol w="516411">
                  <a:extLst>
                    <a:ext uri="{9D8B030D-6E8A-4147-A177-3AD203B41FA5}">
                      <a16:colId xmlns:a16="http://schemas.microsoft.com/office/drawing/2014/main" val="160428124"/>
                    </a:ext>
                  </a:extLst>
                </a:gridCol>
                <a:gridCol w="749632">
                  <a:extLst>
                    <a:ext uri="{9D8B030D-6E8A-4147-A177-3AD203B41FA5}">
                      <a16:colId xmlns:a16="http://schemas.microsoft.com/office/drawing/2014/main" val="235291948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 err="1">
                          <a:effectLst/>
                          <a:latin typeface="Aptos"/>
                        </a:rPr>
                        <a:t>Userid</a:t>
                      </a:r>
                      <a:r>
                        <a:rPr lang="en-IN" sz="1200">
                          <a:effectLst/>
                          <a:latin typeface="Aptos"/>
                        </a:rPr>
                        <a:t>/Track title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T3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3434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U1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?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53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U2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highlight>
                            <a:srgbClr val="FFFF00"/>
                          </a:highlight>
                          <a:latin typeface="Aptos"/>
                        </a:rPr>
                        <a:t>? </a:t>
                      </a:r>
                      <a:endParaRPr lang="en-IN">
                        <a:effectLst/>
                        <a:highlight>
                          <a:srgbClr val="FFFF00"/>
                        </a:highlight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3 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61269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U3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4 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2649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U4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3 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?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321340"/>
                  </a:ext>
                </a:extLst>
              </a:tr>
            </a:tbl>
          </a:graphicData>
        </a:graphic>
      </p:graphicFrame>
      <p:pic>
        <p:nvPicPr>
          <p:cNvPr id="19" name="Picture 18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423311C5-AD58-68F1-D0F8-9833541C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26" y="3422628"/>
            <a:ext cx="3447112" cy="1000125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0F046C0-8A4E-6E49-A61A-DCABEAB54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140130"/>
              </p:ext>
            </p:extLst>
          </p:nvPr>
        </p:nvGraphicFramePr>
        <p:xfrm>
          <a:off x="3657063" y="4958127"/>
          <a:ext cx="3200327" cy="13628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6708">
                  <a:extLst>
                    <a:ext uri="{9D8B030D-6E8A-4147-A177-3AD203B41FA5}">
                      <a16:colId xmlns:a16="http://schemas.microsoft.com/office/drawing/2014/main" val="219240814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172407481"/>
                    </a:ext>
                  </a:extLst>
                </a:gridCol>
                <a:gridCol w="555231">
                  <a:extLst>
                    <a:ext uri="{9D8B030D-6E8A-4147-A177-3AD203B41FA5}">
                      <a16:colId xmlns:a16="http://schemas.microsoft.com/office/drawing/2014/main" val="3428502836"/>
                    </a:ext>
                  </a:extLst>
                </a:gridCol>
                <a:gridCol w="1621488">
                  <a:extLst>
                    <a:ext uri="{9D8B030D-6E8A-4147-A177-3AD203B41FA5}">
                      <a16:colId xmlns:a16="http://schemas.microsoft.com/office/drawing/2014/main" val="242452224"/>
                    </a:ext>
                  </a:extLst>
                </a:gridCol>
              </a:tblGrid>
              <a:tr h="256509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endParaRPr lang="en-IN" sz="1200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T3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423044"/>
                  </a:ext>
                </a:extLst>
              </a:tr>
              <a:tr h="256509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-0.48 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-0.48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42323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 panose="020B0004020202020204" pitchFamily="34" charset="0"/>
                        </a:rPr>
                        <a:t>-0.48 </a:t>
                      </a:r>
                      <a:endParaRPr lang="en-IN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-0.50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10626"/>
                  </a:ext>
                </a:extLst>
              </a:tr>
              <a:tr h="256509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T3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 panose="020B0004020202020204" pitchFamily="34" charset="0"/>
                        </a:rPr>
                        <a:t>-0.48 </a:t>
                      </a:r>
                      <a:endParaRPr lang="en-IN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-0.50 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1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008112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5F55D2F9-FA74-7CB5-3159-E8F92766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48" y="5326621"/>
            <a:ext cx="2905125" cy="47625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6549EB9-DB62-0B0D-0B5C-FFCDCAE73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311118"/>
              </p:ext>
            </p:extLst>
          </p:nvPr>
        </p:nvGraphicFramePr>
        <p:xfrm>
          <a:off x="7540647" y="3317351"/>
          <a:ext cx="3743325" cy="13823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04975">
                  <a:extLst>
                    <a:ext uri="{9D8B030D-6E8A-4147-A177-3AD203B41FA5}">
                      <a16:colId xmlns:a16="http://schemas.microsoft.com/office/drawing/2014/main" val="9338583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980567161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386849369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38664739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Userid/Track title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T3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862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U1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highlight>
                            <a:srgbClr val="00FF00"/>
                          </a:highlight>
                          <a:latin typeface="Aptos"/>
                        </a:rPr>
                        <a:t>1.4 </a:t>
                      </a:r>
                      <a:endParaRPr lang="en-IN">
                        <a:effectLst/>
                        <a:highlight>
                          <a:srgbClr val="00FF00"/>
                        </a:highlight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2608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U2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highlight>
                            <a:srgbClr val="00FF00"/>
                          </a:highlight>
                          <a:latin typeface="Aptos"/>
                        </a:rPr>
                        <a:t>2 </a:t>
                      </a:r>
                      <a:endParaRPr lang="en-IN">
                        <a:effectLst/>
                        <a:highlight>
                          <a:srgbClr val="00FF00"/>
                        </a:highlight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3 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1 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7098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U3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4 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8416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U4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2 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latin typeface="Aptos"/>
                        </a:rPr>
                        <a:t>3 </a:t>
                      </a:r>
                      <a:endParaRPr lang="en-IN">
                        <a:effectLst/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38"/>
                        </a:lnSpc>
                      </a:pPr>
                      <a:r>
                        <a:rPr lang="en-IN" sz="1200">
                          <a:effectLst/>
                          <a:highlight>
                            <a:srgbClr val="00FF00"/>
                          </a:highlight>
                          <a:latin typeface="Aptos"/>
                        </a:rPr>
                        <a:t>2.5 </a:t>
                      </a:r>
                      <a:endParaRPr lang="en-IN">
                        <a:effectLst/>
                        <a:highlight>
                          <a:srgbClr val="00FF00"/>
                        </a:highlight>
                        <a:latin typeface="Aptos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54885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E7BF995-8166-F5FB-1CDC-E764BDBC30E8}"/>
              </a:ext>
            </a:extLst>
          </p:cNvPr>
          <p:cNvSpPr txBox="1"/>
          <p:nvPr/>
        </p:nvSpPr>
        <p:spPr>
          <a:xfrm>
            <a:off x="7590665" y="2261673"/>
            <a:ext cx="3644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Recommend T1 to U2 and T3 for U3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AAAF910-0663-E775-0AFC-5E580FB91A6F}"/>
              </a:ext>
            </a:extLst>
          </p:cNvPr>
          <p:cNvSpPr/>
          <p:nvPr/>
        </p:nvSpPr>
        <p:spPr>
          <a:xfrm>
            <a:off x="3005786" y="2152382"/>
            <a:ext cx="432158" cy="4754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3D927DD8-C158-D237-6554-24833CD9A336}"/>
              </a:ext>
            </a:extLst>
          </p:cNvPr>
          <p:cNvSpPr/>
          <p:nvPr/>
        </p:nvSpPr>
        <p:spPr>
          <a:xfrm>
            <a:off x="4763573" y="3046748"/>
            <a:ext cx="584200" cy="3810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D0028AD7-6499-EEAC-E0AA-A854D035A769}"/>
              </a:ext>
            </a:extLst>
          </p:cNvPr>
          <p:cNvSpPr/>
          <p:nvPr/>
        </p:nvSpPr>
        <p:spPr>
          <a:xfrm>
            <a:off x="4763573" y="4431227"/>
            <a:ext cx="584200" cy="3810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62EF6CC-B7DE-D45C-8CF3-84026C3415B6}"/>
              </a:ext>
            </a:extLst>
          </p:cNvPr>
          <p:cNvSpPr/>
          <p:nvPr/>
        </p:nvSpPr>
        <p:spPr>
          <a:xfrm>
            <a:off x="7153856" y="5329170"/>
            <a:ext cx="432158" cy="4754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23C63801-5D1C-F26F-739E-3C1FB42057BA}"/>
              </a:ext>
            </a:extLst>
          </p:cNvPr>
          <p:cNvSpPr/>
          <p:nvPr/>
        </p:nvSpPr>
        <p:spPr>
          <a:xfrm>
            <a:off x="9131300" y="4914900"/>
            <a:ext cx="482600" cy="254000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12DA93A3-C7D8-DF1D-EA5F-900B36A671E2}"/>
              </a:ext>
            </a:extLst>
          </p:cNvPr>
          <p:cNvSpPr/>
          <p:nvPr/>
        </p:nvSpPr>
        <p:spPr>
          <a:xfrm>
            <a:off x="9158131" y="2822082"/>
            <a:ext cx="482600" cy="26473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6690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10F91F-1F70-BB86-AF44-2F8C3A8A37B0}"/>
              </a:ext>
            </a:extLst>
          </p:cNvPr>
          <p:cNvSpPr txBox="1"/>
          <p:nvPr/>
        </p:nvSpPr>
        <p:spPr>
          <a:xfrm>
            <a:off x="308853" y="334591"/>
            <a:ext cx="113632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Item-Item Collaborative filtering – MMTD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81731-1F34-1011-B0F5-38F42CE41997}"/>
              </a:ext>
            </a:extLst>
          </p:cNvPr>
          <p:cNvSpPr txBox="1"/>
          <p:nvPr/>
        </p:nvSpPr>
        <p:spPr>
          <a:xfrm>
            <a:off x="171714" y="1149418"/>
            <a:ext cx="11843844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Challenges</a:t>
            </a:r>
          </a:p>
          <a:p>
            <a:endParaRPr lang="en-US"/>
          </a:p>
          <a:p>
            <a:pPr marL="342900" indent="-342900">
              <a:buFont typeface="Arial"/>
              <a:buChar char="•"/>
            </a:pPr>
            <a:r>
              <a:rPr lang="en-IN" sz="1600" i="1">
                <a:solidFill>
                  <a:srgbClr val="0F4761"/>
                </a:solidFill>
                <a:ea typeface="+mn-lt"/>
                <a:cs typeface="+mn-lt"/>
              </a:rPr>
              <a:t>No explicit rating</a:t>
            </a: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IN" sz="1600">
                <a:solidFill>
                  <a:srgbClr val="000000"/>
                </a:solidFill>
                <a:ea typeface="+mn-lt"/>
                <a:cs typeface="+mn-lt"/>
              </a:rPr>
              <a:t> </a:t>
            </a: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IN" sz="1600">
                <a:solidFill>
                  <a:srgbClr val="000000"/>
                </a:solidFill>
                <a:ea typeface="+mn-lt"/>
                <a:cs typeface="+mn-lt"/>
              </a:rPr>
              <a:t>     The</a:t>
            </a:r>
            <a:r>
              <a:rPr lang="en-IN" sz="1600">
                <a:ea typeface="+mn-lt"/>
                <a:cs typeface="+mn-lt"/>
              </a:rPr>
              <a:t> MMTD data didn’t have explicit ratings. The ratings are calculated based on the number of tweets per track-title by the user.</a:t>
            </a:r>
            <a:endParaRPr lang="en-US" sz="1600"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IN" sz="1600" i="1">
                <a:solidFill>
                  <a:srgbClr val="0F4761"/>
                </a:solidFill>
                <a:ea typeface="+mn-lt"/>
                <a:cs typeface="+mn-lt"/>
              </a:rPr>
              <a:t>Biased data set</a:t>
            </a:r>
            <a:endParaRPr lang="en-US" sz="1600" i="1">
              <a:solidFill>
                <a:srgbClr val="0F4761"/>
              </a:solidFill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en-IN" sz="1600">
                <a:ea typeface="+mn-lt"/>
                <a:cs typeface="+mn-lt"/>
              </a:rPr>
              <a:t>  Most of tracks had only one tweet. Removed such entries</a:t>
            </a:r>
            <a:endParaRPr lang="en-US" sz="1600"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IN" sz="1600" i="1">
                <a:solidFill>
                  <a:srgbClr val="0F4761"/>
                </a:solidFill>
                <a:ea typeface="+mn-lt"/>
                <a:cs typeface="+mn-lt"/>
              </a:rPr>
              <a:t>Large data set</a:t>
            </a:r>
            <a:endParaRPr lang="en-US" sz="1600" i="1">
              <a:solidFill>
                <a:srgbClr val="0F4761"/>
              </a:solidFill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en-IN" sz="1600">
                <a:ea typeface="+mn-lt"/>
                <a:cs typeface="+mn-lt"/>
              </a:rPr>
              <a:t>  Collab used to crash due to RAM issue and therefore used </a:t>
            </a:r>
            <a:r>
              <a:rPr lang="en-IN" sz="1600" err="1">
                <a:ea typeface="+mn-lt"/>
                <a:cs typeface="+mn-lt"/>
              </a:rPr>
              <a:t>Dask</a:t>
            </a:r>
            <a:r>
              <a:rPr lang="en-IN" sz="1600">
                <a:ea typeface="+mn-lt"/>
                <a:cs typeface="+mn-lt"/>
              </a:rPr>
              <a:t> to initially load the dataset.</a:t>
            </a:r>
            <a:endParaRPr lang="en-US" sz="1600"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IN" sz="1600" i="1">
                <a:solidFill>
                  <a:srgbClr val="0F4761"/>
                </a:solidFill>
                <a:ea typeface="+mn-lt"/>
                <a:cs typeface="+mn-lt"/>
              </a:rPr>
              <a:t>Many artists for the same track title</a:t>
            </a:r>
            <a:endParaRPr lang="en-US" sz="1600">
              <a:solidFill>
                <a:srgbClr val="0F4761"/>
              </a:solidFill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en-IN" sz="1600">
                <a:ea typeface="+mn-lt"/>
                <a:cs typeface="+mn-lt"/>
              </a:rPr>
              <a:t> The same track title had several artists. To get unique tracks, </a:t>
            </a:r>
            <a:r>
              <a:rPr lang="en-IN" sz="1600" err="1">
                <a:ea typeface="+mn-lt"/>
                <a:cs typeface="+mn-lt"/>
              </a:rPr>
              <a:t>track+artist</a:t>
            </a:r>
            <a:r>
              <a:rPr lang="en-IN" sz="1600">
                <a:ea typeface="+mn-lt"/>
                <a:cs typeface="+mn-lt"/>
              </a:rPr>
              <a:t> per user is considered as track-title</a:t>
            </a:r>
            <a:endParaRPr lang="en-US" sz="1600">
              <a:ea typeface="+mn-lt"/>
              <a:cs typeface="+mn-lt"/>
            </a:endParaRP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62131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10F91F-1F70-BB86-AF44-2F8C3A8A37B0}"/>
              </a:ext>
            </a:extLst>
          </p:cNvPr>
          <p:cNvSpPr txBox="1"/>
          <p:nvPr/>
        </p:nvSpPr>
        <p:spPr>
          <a:xfrm>
            <a:off x="308853" y="334591"/>
            <a:ext cx="113632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Item-Item Collaborative filtering – Actual results</a:t>
            </a:r>
          </a:p>
        </p:txBody>
      </p:sp>
      <p:pic>
        <p:nvPicPr>
          <p:cNvPr id="2" name="Picture 1" descr="A screenshot of a music album&#10;&#10;Description automatically generated">
            <a:extLst>
              <a:ext uri="{FF2B5EF4-FFF2-40B4-BE49-F238E27FC236}">
                <a16:creationId xmlns:a16="http://schemas.microsoft.com/office/drawing/2014/main" id="{B519A342-9DE1-0647-72F7-E3FFFBD3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32663"/>
            <a:ext cx="4673600" cy="2198775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A75431D-AC00-4246-A6E6-1FEEC288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145429"/>
            <a:ext cx="4864100" cy="21993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8768E69-D42B-2833-5A15-8BCD7113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234" y="4343400"/>
            <a:ext cx="5333633" cy="20701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EE2CF19-6FF7-1D83-71FA-44D31816F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871" y="1117600"/>
            <a:ext cx="5088958" cy="24130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27D7201-238D-13E4-C22B-29928C632044}"/>
              </a:ext>
            </a:extLst>
          </p:cNvPr>
          <p:cNvSpPr/>
          <p:nvPr/>
        </p:nvSpPr>
        <p:spPr>
          <a:xfrm>
            <a:off x="2476500" y="3517899"/>
            <a:ext cx="609600" cy="4064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807223C-E42D-1AE4-76AE-51710AF8CB99}"/>
              </a:ext>
            </a:extLst>
          </p:cNvPr>
          <p:cNvSpPr/>
          <p:nvPr/>
        </p:nvSpPr>
        <p:spPr>
          <a:xfrm>
            <a:off x="5461000" y="5194300"/>
            <a:ext cx="546100" cy="6477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833DD42-9DA6-6886-52E2-C2AE08AF42A8}"/>
              </a:ext>
            </a:extLst>
          </p:cNvPr>
          <p:cNvSpPr/>
          <p:nvPr/>
        </p:nvSpPr>
        <p:spPr>
          <a:xfrm>
            <a:off x="8712200" y="3683000"/>
            <a:ext cx="660400" cy="393700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9BBA4-EB1B-FA83-B6B4-8FF77AFB5AAD}"/>
              </a:ext>
            </a:extLst>
          </p:cNvPr>
          <p:cNvSpPr txBox="1"/>
          <p:nvPr/>
        </p:nvSpPr>
        <p:spPr>
          <a:xfrm>
            <a:off x="431800" y="1079500"/>
            <a:ext cx="21717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User item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8BF11-BAD6-8D19-A486-016A74143A61}"/>
              </a:ext>
            </a:extLst>
          </p:cNvPr>
          <p:cNvSpPr txBox="1"/>
          <p:nvPr/>
        </p:nvSpPr>
        <p:spPr>
          <a:xfrm>
            <a:off x="495299" y="3740149"/>
            <a:ext cx="21717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Normalizing ratings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1BD465-B04F-D83E-9124-A4A089CB3C66}"/>
              </a:ext>
            </a:extLst>
          </p:cNvPr>
          <p:cNvSpPr txBox="1"/>
          <p:nvPr/>
        </p:nvSpPr>
        <p:spPr>
          <a:xfrm>
            <a:off x="6019798" y="3924298"/>
            <a:ext cx="30226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Similarities/candidate recommendations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E89463-A320-CE27-3D6A-83D6D3550A81}"/>
              </a:ext>
            </a:extLst>
          </p:cNvPr>
          <p:cNvSpPr txBox="1"/>
          <p:nvPr/>
        </p:nvSpPr>
        <p:spPr>
          <a:xfrm>
            <a:off x="6210298" y="882648"/>
            <a:ext cx="30226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Top 20 recommendations for a user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65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DF73-C39A-B765-B5B0-CA7DF454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85" y="207203"/>
            <a:ext cx="11395656" cy="802850"/>
          </a:xfrm>
        </p:spPr>
        <p:txBody>
          <a:bodyPr>
            <a:normAutofit fontScale="90000"/>
          </a:bodyPr>
          <a:lstStyle/>
          <a:p>
            <a:r>
              <a:rPr lang="en-US"/>
              <a:t>Item-Item collaborative filtering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8EAD8-C763-3AF9-9595-22490327F842}"/>
              </a:ext>
            </a:extLst>
          </p:cNvPr>
          <p:cNvSpPr txBox="1"/>
          <p:nvPr/>
        </p:nvSpPr>
        <p:spPr>
          <a:xfrm>
            <a:off x="427124" y="1244751"/>
            <a:ext cx="10188326" cy="230832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84616295">
                  <a:custGeom>
                    <a:avLst/>
                    <a:gdLst>
                      <a:gd name="connsiteX0" fmla="*/ 0 w 5933826"/>
                      <a:gd name="connsiteY0" fmla="*/ 0 h 2800767"/>
                      <a:gd name="connsiteX1" fmla="*/ 777991 w 5933826"/>
                      <a:gd name="connsiteY1" fmla="*/ 0 h 2800767"/>
                      <a:gd name="connsiteX2" fmla="*/ 1259290 w 5933826"/>
                      <a:gd name="connsiteY2" fmla="*/ 0 h 2800767"/>
                      <a:gd name="connsiteX3" fmla="*/ 1977942 w 5933826"/>
                      <a:gd name="connsiteY3" fmla="*/ 0 h 2800767"/>
                      <a:gd name="connsiteX4" fmla="*/ 2637256 w 5933826"/>
                      <a:gd name="connsiteY4" fmla="*/ 0 h 2800767"/>
                      <a:gd name="connsiteX5" fmla="*/ 3415247 w 5933826"/>
                      <a:gd name="connsiteY5" fmla="*/ 0 h 2800767"/>
                      <a:gd name="connsiteX6" fmla="*/ 4193237 w 5933826"/>
                      <a:gd name="connsiteY6" fmla="*/ 0 h 2800767"/>
                      <a:gd name="connsiteX7" fmla="*/ 4971228 w 5933826"/>
                      <a:gd name="connsiteY7" fmla="*/ 0 h 2800767"/>
                      <a:gd name="connsiteX8" fmla="*/ 5933826 w 5933826"/>
                      <a:gd name="connsiteY8" fmla="*/ 0 h 2800767"/>
                      <a:gd name="connsiteX9" fmla="*/ 5933826 w 5933826"/>
                      <a:gd name="connsiteY9" fmla="*/ 560153 h 2800767"/>
                      <a:gd name="connsiteX10" fmla="*/ 5933826 w 5933826"/>
                      <a:gd name="connsiteY10" fmla="*/ 1176322 h 2800767"/>
                      <a:gd name="connsiteX11" fmla="*/ 5933826 w 5933826"/>
                      <a:gd name="connsiteY11" fmla="*/ 1680460 h 2800767"/>
                      <a:gd name="connsiteX12" fmla="*/ 5933826 w 5933826"/>
                      <a:gd name="connsiteY12" fmla="*/ 2184598 h 2800767"/>
                      <a:gd name="connsiteX13" fmla="*/ 5933826 w 5933826"/>
                      <a:gd name="connsiteY13" fmla="*/ 2800767 h 2800767"/>
                      <a:gd name="connsiteX14" fmla="*/ 5333850 w 5933826"/>
                      <a:gd name="connsiteY14" fmla="*/ 2800767 h 2800767"/>
                      <a:gd name="connsiteX15" fmla="*/ 4852551 w 5933826"/>
                      <a:gd name="connsiteY15" fmla="*/ 2800767 h 2800767"/>
                      <a:gd name="connsiteX16" fmla="*/ 4074561 w 5933826"/>
                      <a:gd name="connsiteY16" fmla="*/ 2800767 h 2800767"/>
                      <a:gd name="connsiteX17" fmla="*/ 3296570 w 5933826"/>
                      <a:gd name="connsiteY17" fmla="*/ 2800767 h 2800767"/>
                      <a:gd name="connsiteX18" fmla="*/ 2815271 w 5933826"/>
                      <a:gd name="connsiteY18" fmla="*/ 2800767 h 2800767"/>
                      <a:gd name="connsiteX19" fmla="*/ 2215295 w 5933826"/>
                      <a:gd name="connsiteY19" fmla="*/ 2800767 h 2800767"/>
                      <a:gd name="connsiteX20" fmla="*/ 1437305 w 5933826"/>
                      <a:gd name="connsiteY20" fmla="*/ 2800767 h 2800767"/>
                      <a:gd name="connsiteX21" fmla="*/ 896667 w 5933826"/>
                      <a:gd name="connsiteY21" fmla="*/ 2800767 h 2800767"/>
                      <a:gd name="connsiteX22" fmla="*/ 0 w 5933826"/>
                      <a:gd name="connsiteY22" fmla="*/ 2800767 h 2800767"/>
                      <a:gd name="connsiteX23" fmla="*/ 0 w 5933826"/>
                      <a:gd name="connsiteY23" fmla="*/ 2240614 h 2800767"/>
                      <a:gd name="connsiteX24" fmla="*/ 0 w 5933826"/>
                      <a:gd name="connsiteY24" fmla="*/ 1652453 h 2800767"/>
                      <a:gd name="connsiteX25" fmla="*/ 0 w 5933826"/>
                      <a:gd name="connsiteY25" fmla="*/ 1092299 h 2800767"/>
                      <a:gd name="connsiteX26" fmla="*/ 0 w 5933826"/>
                      <a:gd name="connsiteY26" fmla="*/ 560153 h 2800767"/>
                      <a:gd name="connsiteX27" fmla="*/ 0 w 5933826"/>
                      <a:gd name="connsiteY27" fmla="*/ 0 h 2800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5933826" h="2800767" extrusionOk="0">
                        <a:moveTo>
                          <a:pt x="0" y="0"/>
                        </a:moveTo>
                        <a:cubicBezTo>
                          <a:pt x="280704" y="-29919"/>
                          <a:pt x="447454" y="-5600"/>
                          <a:pt x="777991" y="0"/>
                        </a:cubicBezTo>
                        <a:cubicBezTo>
                          <a:pt x="1108528" y="5600"/>
                          <a:pt x="1135299" y="-8817"/>
                          <a:pt x="1259290" y="0"/>
                        </a:cubicBezTo>
                        <a:cubicBezTo>
                          <a:pt x="1383281" y="8817"/>
                          <a:pt x="1747955" y="-29827"/>
                          <a:pt x="1977942" y="0"/>
                        </a:cubicBezTo>
                        <a:cubicBezTo>
                          <a:pt x="2207929" y="29827"/>
                          <a:pt x="2366409" y="18505"/>
                          <a:pt x="2637256" y="0"/>
                        </a:cubicBezTo>
                        <a:cubicBezTo>
                          <a:pt x="2908103" y="-18505"/>
                          <a:pt x="3143490" y="-21282"/>
                          <a:pt x="3415247" y="0"/>
                        </a:cubicBezTo>
                        <a:cubicBezTo>
                          <a:pt x="3687004" y="21282"/>
                          <a:pt x="3963416" y="-33984"/>
                          <a:pt x="4193237" y="0"/>
                        </a:cubicBezTo>
                        <a:cubicBezTo>
                          <a:pt x="4423058" y="33984"/>
                          <a:pt x="4632339" y="4681"/>
                          <a:pt x="4971228" y="0"/>
                        </a:cubicBezTo>
                        <a:cubicBezTo>
                          <a:pt x="5310117" y="-4681"/>
                          <a:pt x="5629404" y="-33744"/>
                          <a:pt x="5933826" y="0"/>
                        </a:cubicBezTo>
                        <a:cubicBezTo>
                          <a:pt x="5937375" y="130030"/>
                          <a:pt x="5912832" y="320552"/>
                          <a:pt x="5933826" y="560153"/>
                        </a:cubicBezTo>
                        <a:cubicBezTo>
                          <a:pt x="5954820" y="799754"/>
                          <a:pt x="5907196" y="899499"/>
                          <a:pt x="5933826" y="1176322"/>
                        </a:cubicBezTo>
                        <a:cubicBezTo>
                          <a:pt x="5960456" y="1453145"/>
                          <a:pt x="5938454" y="1554789"/>
                          <a:pt x="5933826" y="1680460"/>
                        </a:cubicBezTo>
                        <a:cubicBezTo>
                          <a:pt x="5929198" y="1806131"/>
                          <a:pt x="5944454" y="2082217"/>
                          <a:pt x="5933826" y="2184598"/>
                        </a:cubicBezTo>
                        <a:cubicBezTo>
                          <a:pt x="5923198" y="2286979"/>
                          <a:pt x="5932515" y="2551788"/>
                          <a:pt x="5933826" y="2800767"/>
                        </a:cubicBezTo>
                        <a:cubicBezTo>
                          <a:pt x="5806636" y="2814397"/>
                          <a:pt x="5520215" y="2795989"/>
                          <a:pt x="5333850" y="2800767"/>
                        </a:cubicBezTo>
                        <a:cubicBezTo>
                          <a:pt x="5147485" y="2805545"/>
                          <a:pt x="4972112" y="2789070"/>
                          <a:pt x="4852551" y="2800767"/>
                        </a:cubicBezTo>
                        <a:cubicBezTo>
                          <a:pt x="4732990" y="2812464"/>
                          <a:pt x="4407087" y="2827611"/>
                          <a:pt x="4074561" y="2800767"/>
                        </a:cubicBezTo>
                        <a:cubicBezTo>
                          <a:pt x="3742035" y="2773924"/>
                          <a:pt x="3629684" y="2765220"/>
                          <a:pt x="3296570" y="2800767"/>
                        </a:cubicBezTo>
                        <a:cubicBezTo>
                          <a:pt x="2963456" y="2836314"/>
                          <a:pt x="3015549" y="2821303"/>
                          <a:pt x="2815271" y="2800767"/>
                        </a:cubicBezTo>
                        <a:cubicBezTo>
                          <a:pt x="2614993" y="2780231"/>
                          <a:pt x="2460171" y="2776522"/>
                          <a:pt x="2215295" y="2800767"/>
                        </a:cubicBezTo>
                        <a:cubicBezTo>
                          <a:pt x="1970419" y="2825012"/>
                          <a:pt x="1655175" y="2775103"/>
                          <a:pt x="1437305" y="2800767"/>
                        </a:cubicBezTo>
                        <a:cubicBezTo>
                          <a:pt x="1219435" y="2826432"/>
                          <a:pt x="1013588" y="2787838"/>
                          <a:pt x="896667" y="2800767"/>
                        </a:cubicBezTo>
                        <a:cubicBezTo>
                          <a:pt x="779746" y="2813696"/>
                          <a:pt x="324408" y="2816364"/>
                          <a:pt x="0" y="2800767"/>
                        </a:cubicBezTo>
                        <a:cubicBezTo>
                          <a:pt x="13499" y="2555184"/>
                          <a:pt x="5229" y="2491705"/>
                          <a:pt x="0" y="2240614"/>
                        </a:cubicBezTo>
                        <a:cubicBezTo>
                          <a:pt x="-5229" y="1989523"/>
                          <a:pt x="25378" y="1839943"/>
                          <a:pt x="0" y="1652453"/>
                        </a:cubicBezTo>
                        <a:cubicBezTo>
                          <a:pt x="-25378" y="1464963"/>
                          <a:pt x="-22952" y="1324653"/>
                          <a:pt x="0" y="1092299"/>
                        </a:cubicBezTo>
                        <a:cubicBezTo>
                          <a:pt x="22952" y="859945"/>
                          <a:pt x="15356" y="716810"/>
                          <a:pt x="0" y="560153"/>
                        </a:cubicBezTo>
                        <a:cubicBezTo>
                          <a:pt x="-15356" y="403496"/>
                          <a:pt x="-14096" y="226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highlight>
                  <a:srgbClr val="00FF00"/>
                </a:highlight>
                <a:ea typeface="+mn-lt"/>
                <a:cs typeface="+mn-lt"/>
              </a:rPr>
              <a:t>Advantages: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/>
              <a:t>The key to item-to-item collaborative filtering’s scalability and performance is that it creates the expensive similar-items table offline.</a:t>
            </a:r>
            <a:endParaRPr lang="en-US"/>
          </a:p>
          <a:p>
            <a:endParaRPr lang="en-US" sz="1600"/>
          </a:p>
          <a:p>
            <a:r>
              <a:rPr lang="en-US" sz="1600"/>
              <a:t>The algorithm’s online component — looking up similar items for the user’s purchases and ratings — scales independently of the catalog size or the total number of customers</a:t>
            </a:r>
          </a:p>
          <a:p>
            <a:endParaRPr lang="en-US" sz="1600"/>
          </a:p>
          <a:p>
            <a:r>
              <a:rPr lang="en-US" sz="1600">
                <a:ea typeface="+mn-lt"/>
                <a:cs typeface="+mn-lt"/>
              </a:rPr>
              <a:t>Therefore, the algorithm is fast even for extremely large data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C3372-96A4-8A02-4406-A17D3DF511C2}"/>
              </a:ext>
            </a:extLst>
          </p:cNvPr>
          <p:cNvSpPr txBox="1"/>
          <p:nvPr/>
        </p:nvSpPr>
        <p:spPr>
          <a:xfrm>
            <a:off x="429874" y="3785609"/>
            <a:ext cx="10178266" cy="255454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0178266"/>
                      <a:gd name="connsiteY0" fmla="*/ 0 h 2554545"/>
                      <a:gd name="connsiteX1" fmla="*/ 576768 w 10178266"/>
                      <a:gd name="connsiteY1" fmla="*/ 0 h 2554545"/>
                      <a:gd name="connsiteX2" fmla="*/ 1051754 w 10178266"/>
                      <a:gd name="connsiteY2" fmla="*/ 0 h 2554545"/>
                      <a:gd name="connsiteX3" fmla="*/ 1526740 w 10178266"/>
                      <a:gd name="connsiteY3" fmla="*/ 0 h 2554545"/>
                      <a:gd name="connsiteX4" fmla="*/ 1899943 w 10178266"/>
                      <a:gd name="connsiteY4" fmla="*/ 0 h 2554545"/>
                      <a:gd name="connsiteX5" fmla="*/ 2273146 w 10178266"/>
                      <a:gd name="connsiteY5" fmla="*/ 0 h 2554545"/>
                      <a:gd name="connsiteX6" fmla="*/ 2646349 w 10178266"/>
                      <a:gd name="connsiteY6" fmla="*/ 0 h 2554545"/>
                      <a:gd name="connsiteX7" fmla="*/ 3426683 w 10178266"/>
                      <a:gd name="connsiteY7" fmla="*/ 0 h 2554545"/>
                      <a:gd name="connsiteX8" fmla="*/ 3799886 w 10178266"/>
                      <a:gd name="connsiteY8" fmla="*/ 0 h 2554545"/>
                      <a:gd name="connsiteX9" fmla="*/ 4274872 w 10178266"/>
                      <a:gd name="connsiteY9" fmla="*/ 0 h 2554545"/>
                      <a:gd name="connsiteX10" fmla="*/ 4749857 w 10178266"/>
                      <a:gd name="connsiteY10" fmla="*/ 0 h 2554545"/>
                      <a:gd name="connsiteX11" fmla="*/ 5631974 w 10178266"/>
                      <a:gd name="connsiteY11" fmla="*/ 0 h 2554545"/>
                      <a:gd name="connsiteX12" fmla="*/ 6005177 w 10178266"/>
                      <a:gd name="connsiteY12" fmla="*/ 0 h 2554545"/>
                      <a:gd name="connsiteX13" fmla="*/ 6378380 w 10178266"/>
                      <a:gd name="connsiteY13" fmla="*/ 0 h 2554545"/>
                      <a:gd name="connsiteX14" fmla="*/ 7260496 w 10178266"/>
                      <a:gd name="connsiteY14" fmla="*/ 0 h 2554545"/>
                      <a:gd name="connsiteX15" fmla="*/ 7735482 w 10178266"/>
                      <a:gd name="connsiteY15" fmla="*/ 0 h 2554545"/>
                      <a:gd name="connsiteX16" fmla="*/ 8312251 w 10178266"/>
                      <a:gd name="connsiteY16" fmla="*/ 0 h 2554545"/>
                      <a:gd name="connsiteX17" fmla="*/ 9194367 w 10178266"/>
                      <a:gd name="connsiteY17" fmla="*/ 0 h 2554545"/>
                      <a:gd name="connsiteX18" fmla="*/ 10178266 w 10178266"/>
                      <a:gd name="connsiteY18" fmla="*/ 0 h 2554545"/>
                      <a:gd name="connsiteX19" fmla="*/ 10178266 w 10178266"/>
                      <a:gd name="connsiteY19" fmla="*/ 689727 h 2554545"/>
                      <a:gd name="connsiteX20" fmla="*/ 10178266 w 10178266"/>
                      <a:gd name="connsiteY20" fmla="*/ 1277273 h 2554545"/>
                      <a:gd name="connsiteX21" fmla="*/ 10178266 w 10178266"/>
                      <a:gd name="connsiteY21" fmla="*/ 1864818 h 2554545"/>
                      <a:gd name="connsiteX22" fmla="*/ 10178266 w 10178266"/>
                      <a:gd name="connsiteY22" fmla="*/ 2554545 h 2554545"/>
                      <a:gd name="connsiteX23" fmla="*/ 9601498 w 10178266"/>
                      <a:gd name="connsiteY23" fmla="*/ 2554545 h 2554545"/>
                      <a:gd name="connsiteX24" fmla="*/ 8922947 w 10178266"/>
                      <a:gd name="connsiteY24" fmla="*/ 2554545 h 2554545"/>
                      <a:gd name="connsiteX25" fmla="*/ 8142613 w 10178266"/>
                      <a:gd name="connsiteY25" fmla="*/ 2554545 h 2554545"/>
                      <a:gd name="connsiteX26" fmla="*/ 7260496 w 10178266"/>
                      <a:gd name="connsiteY26" fmla="*/ 2554545 h 2554545"/>
                      <a:gd name="connsiteX27" fmla="*/ 6785511 w 10178266"/>
                      <a:gd name="connsiteY27" fmla="*/ 2554545 h 2554545"/>
                      <a:gd name="connsiteX28" fmla="*/ 5903394 w 10178266"/>
                      <a:gd name="connsiteY28" fmla="*/ 2554545 h 2554545"/>
                      <a:gd name="connsiteX29" fmla="*/ 5530191 w 10178266"/>
                      <a:gd name="connsiteY29" fmla="*/ 2554545 h 2554545"/>
                      <a:gd name="connsiteX30" fmla="*/ 5156988 w 10178266"/>
                      <a:gd name="connsiteY30" fmla="*/ 2554545 h 2554545"/>
                      <a:gd name="connsiteX31" fmla="*/ 4376654 w 10178266"/>
                      <a:gd name="connsiteY31" fmla="*/ 2554545 h 2554545"/>
                      <a:gd name="connsiteX32" fmla="*/ 4003451 w 10178266"/>
                      <a:gd name="connsiteY32" fmla="*/ 2554545 h 2554545"/>
                      <a:gd name="connsiteX33" fmla="*/ 3426683 w 10178266"/>
                      <a:gd name="connsiteY33" fmla="*/ 2554545 h 2554545"/>
                      <a:gd name="connsiteX34" fmla="*/ 3053480 w 10178266"/>
                      <a:gd name="connsiteY34" fmla="*/ 2554545 h 2554545"/>
                      <a:gd name="connsiteX35" fmla="*/ 2680277 w 10178266"/>
                      <a:gd name="connsiteY35" fmla="*/ 2554545 h 2554545"/>
                      <a:gd name="connsiteX36" fmla="*/ 1899943 w 10178266"/>
                      <a:gd name="connsiteY36" fmla="*/ 2554545 h 2554545"/>
                      <a:gd name="connsiteX37" fmla="*/ 1119609 w 10178266"/>
                      <a:gd name="connsiteY37" fmla="*/ 2554545 h 2554545"/>
                      <a:gd name="connsiteX38" fmla="*/ 0 w 10178266"/>
                      <a:gd name="connsiteY38" fmla="*/ 2554545 h 2554545"/>
                      <a:gd name="connsiteX39" fmla="*/ 0 w 10178266"/>
                      <a:gd name="connsiteY39" fmla="*/ 1915909 h 2554545"/>
                      <a:gd name="connsiteX40" fmla="*/ 0 w 10178266"/>
                      <a:gd name="connsiteY40" fmla="*/ 1226182 h 2554545"/>
                      <a:gd name="connsiteX41" fmla="*/ 0 w 10178266"/>
                      <a:gd name="connsiteY41" fmla="*/ 562000 h 2554545"/>
                      <a:gd name="connsiteX42" fmla="*/ 0 w 10178266"/>
                      <a:gd name="connsiteY42" fmla="*/ 0 h 2554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10178266" h="2554545" extrusionOk="0">
                        <a:moveTo>
                          <a:pt x="0" y="0"/>
                        </a:moveTo>
                        <a:cubicBezTo>
                          <a:pt x="268083" y="-10717"/>
                          <a:pt x="367577" y="-16166"/>
                          <a:pt x="576768" y="0"/>
                        </a:cubicBezTo>
                        <a:cubicBezTo>
                          <a:pt x="785959" y="16166"/>
                          <a:pt x="886282" y="-11683"/>
                          <a:pt x="1051754" y="0"/>
                        </a:cubicBezTo>
                        <a:cubicBezTo>
                          <a:pt x="1217226" y="11683"/>
                          <a:pt x="1399988" y="2397"/>
                          <a:pt x="1526740" y="0"/>
                        </a:cubicBezTo>
                        <a:cubicBezTo>
                          <a:pt x="1653492" y="-2397"/>
                          <a:pt x="1766437" y="-3322"/>
                          <a:pt x="1899943" y="0"/>
                        </a:cubicBezTo>
                        <a:cubicBezTo>
                          <a:pt x="2033449" y="3322"/>
                          <a:pt x="2126696" y="-9311"/>
                          <a:pt x="2273146" y="0"/>
                        </a:cubicBezTo>
                        <a:cubicBezTo>
                          <a:pt x="2419596" y="9311"/>
                          <a:pt x="2550310" y="-2050"/>
                          <a:pt x="2646349" y="0"/>
                        </a:cubicBezTo>
                        <a:cubicBezTo>
                          <a:pt x="2742388" y="2050"/>
                          <a:pt x="3207354" y="-2562"/>
                          <a:pt x="3426683" y="0"/>
                        </a:cubicBezTo>
                        <a:cubicBezTo>
                          <a:pt x="3646012" y="2562"/>
                          <a:pt x="3631191" y="-11216"/>
                          <a:pt x="3799886" y="0"/>
                        </a:cubicBezTo>
                        <a:cubicBezTo>
                          <a:pt x="3968581" y="11216"/>
                          <a:pt x="4087840" y="-15025"/>
                          <a:pt x="4274872" y="0"/>
                        </a:cubicBezTo>
                        <a:cubicBezTo>
                          <a:pt x="4461904" y="15025"/>
                          <a:pt x="4632096" y="-11405"/>
                          <a:pt x="4749857" y="0"/>
                        </a:cubicBezTo>
                        <a:cubicBezTo>
                          <a:pt x="4867619" y="11405"/>
                          <a:pt x="5216653" y="35742"/>
                          <a:pt x="5631974" y="0"/>
                        </a:cubicBezTo>
                        <a:cubicBezTo>
                          <a:pt x="6047295" y="-35742"/>
                          <a:pt x="5900636" y="-11932"/>
                          <a:pt x="6005177" y="0"/>
                        </a:cubicBezTo>
                        <a:cubicBezTo>
                          <a:pt x="6109718" y="11932"/>
                          <a:pt x="6238464" y="6302"/>
                          <a:pt x="6378380" y="0"/>
                        </a:cubicBezTo>
                        <a:cubicBezTo>
                          <a:pt x="6518296" y="-6302"/>
                          <a:pt x="6916626" y="-31109"/>
                          <a:pt x="7260496" y="0"/>
                        </a:cubicBezTo>
                        <a:cubicBezTo>
                          <a:pt x="7604366" y="31109"/>
                          <a:pt x="7637219" y="-22823"/>
                          <a:pt x="7735482" y="0"/>
                        </a:cubicBezTo>
                        <a:cubicBezTo>
                          <a:pt x="7833745" y="22823"/>
                          <a:pt x="8135500" y="25562"/>
                          <a:pt x="8312251" y="0"/>
                        </a:cubicBezTo>
                        <a:cubicBezTo>
                          <a:pt x="8489002" y="-25562"/>
                          <a:pt x="8844847" y="-25927"/>
                          <a:pt x="9194367" y="0"/>
                        </a:cubicBezTo>
                        <a:cubicBezTo>
                          <a:pt x="9543887" y="25927"/>
                          <a:pt x="9708654" y="41095"/>
                          <a:pt x="10178266" y="0"/>
                        </a:cubicBezTo>
                        <a:cubicBezTo>
                          <a:pt x="10173121" y="328244"/>
                          <a:pt x="10192102" y="385599"/>
                          <a:pt x="10178266" y="689727"/>
                        </a:cubicBezTo>
                        <a:cubicBezTo>
                          <a:pt x="10164430" y="993855"/>
                          <a:pt x="10179875" y="1070089"/>
                          <a:pt x="10178266" y="1277273"/>
                        </a:cubicBezTo>
                        <a:cubicBezTo>
                          <a:pt x="10176657" y="1484457"/>
                          <a:pt x="10154102" y="1669005"/>
                          <a:pt x="10178266" y="1864818"/>
                        </a:cubicBezTo>
                        <a:cubicBezTo>
                          <a:pt x="10202430" y="2060632"/>
                          <a:pt x="10156161" y="2306151"/>
                          <a:pt x="10178266" y="2554545"/>
                        </a:cubicBezTo>
                        <a:cubicBezTo>
                          <a:pt x="9993223" y="2526180"/>
                          <a:pt x="9794688" y="2567404"/>
                          <a:pt x="9601498" y="2554545"/>
                        </a:cubicBezTo>
                        <a:cubicBezTo>
                          <a:pt x="9408308" y="2541686"/>
                          <a:pt x="9158799" y="2566854"/>
                          <a:pt x="8922947" y="2554545"/>
                        </a:cubicBezTo>
                        <a:cubicBezTo>
                          <a:pt x="8687095" y="2542236"/>
                          <a:pt x="8363012" y="2527854"/>
                          <a:pt x="8142613" y="2554545"/>
                        </a:cubicBezTo>
                        <a:cubicBezTo>
                          <a:pt x="7922214" y="2581236"/>
                          <a:pt x="7584543" y="2529022"/>
                          <a:pt x="7260496" y="2554545"/>
                        </a:cubicBezTo>
                        <a:cubicBezTo>
                          <a:pt x="6936449" y="2580068"/>
                          <a:pt x="6933224" y="2532521"/>
                          <a:pt x="6785511" y="2554545"/>
                        </a:cubicBezTo>
                        <a:cubicBezTo>
                          <a:pt x="6637798" y="2576569"/>
                          <a:pt x="6126690" y="2574436"/>
                          <a:pt x="5903394" y="2554545"/>
                        </a:cubicBezTo>
                        <a:cubicBezTo>
                          <a:pt x="5680098" y="2534654"/>
                          <a:pt x="5646710" y="2551262"/>
                          <a:pt x="5530191" y="2554545"/>
                        </a:cubicBezTo>
                        <a:cubicBezTo>
                          <a:pt x="5413672" y="2557828"/>
                          <a:pt x="5312403" y="2560317"/>
                          <a:pt x="5156988" y="2554545"/>
                        </a:cubicBezTo>
                        <a:cubicBezTo>
                          <a:pt x="5001573" y="2548773"/>
                          <a:pt x="4587633" y="2551962"/>
                          <a:pt x="4376654" y="2554545"/>
                        </a:cubicBezTo>
                        <a:cubicBezTo>
                          <a:pt x="4165675" y="2557128"/>
                          <a:pt x="4111614" y="2558253"/>
                          <a:pt x="4003451" y="2554545"/>
                        </a:cubicBezTo>
                        <a:cubicBezTo>
                          <a:pt x="3895288" y="2550837"/>
                          <a:pt x="3624328" y="2574697"/>
                          <a:pt x="3426683" y="2554545"/>
                        </a:cubicBezTo>
                        <a:cubicBezTo>
                          <a:pt x="3229038" y="2534393"/>
                          <a:pt x="3145378" y="2555777"/>
                          <a:pt x="3053480" y="2554545"/>
                        </a:cubicBezTo>
                        <a:cubicBezTo>
                          <a:pt x="2961582" y="2553313"/>
                          <a:pt x="2854792" y="2568664"/>
                          <a:pt x="2680277" y="2554545"/>
                        </a:cubicBezTo>
                        <a:cubicBezTo>
                          <a:pt x="2505762" y="2540426"/>
                          <a:pt x="2264456" y="2548703"/>
                          <a:pt x="1899943" y="2554545"/>
                        </a:cubicBezTo>
                        <a:cubicBezTo>
                          <a:pt x="1535430" y="2560387"/>
                          <a:pt x="1312853" y="2543136"/>
                          <a:pt x="1119609" y="2554545"/>
                        </a:cubicBezTo>
                        <a:cubicBezTo>
                          <a:pt x="926365" y="2565954"/>
                          <a:pt x="259297" y="2506793"/>
                          <a:pt x="0" y="2554545"/>
                        </a:cubicBezTo>
                        <a:cubicBezTo>
                          <a:pt x="-20135" y="2284955"/>
                          <a:pt x="-10563" y="2143628"/>
                          <a:pt x="0" y="1915909"/>
                        </a:cubicBezTo>
                        <a:cubicBezTo>
                          <a:pt x="10563" y="1688190"/>
                          <a:pt x="1485" y="1547465"/>
                          <a:pt x="0" y="1226182"/>
                        </a:cubicBezTo>
                        <a:cubicBezTo>
                          <a:pt x="-1485" y="904899"/>
                          <a:pt x="32834" y="747173"/>
                          <a:pt x="0" y="562000"/>
                        </a:cubicBezTo>
                        <a:cubicBezTo>
                          <a:pt x="-32834" y="376827"/>
                          <a:pt x="-27688" y="1603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/>
              <a:t>Disadvantages:</a:t>
            </a:r>
          </a:p>
          <a:p>
            <a:endParaRPr lang="en-US" sz="1600" i="1"/>
          </a:p>
          <a:p>
            <a:r>
              <a:rPr lang="en-US" sz="1600"/>
              <a:t>many product pairs have no common customers, and thus the approach is inefficient in terms of processing time and memory usage</a:t>
            </a:r>
            <a:endParaRPr lang="en-US"/>
          </a:p>
          <a:p>
            <a:endParaRPr lang="en-US" sz="1600" i="1"/>
          </a:p>
          <a:p>
            <a:endParaRPr lang="en-US" sz="1600" i="1"/>
          </a:p>
          <a:p>
            <a:endParaRPr lang="en-US" sz="1600" i="1"/>
          </a:p>
          <a:p>
            <a:endParaRPr lang="en-US" sz="1600" i="1"/>
          </a:p>
          <a:p>
            <a:endParaRPr lang="en-US" sz="1600" i="1"/>
          </a:p>
          <a:p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223080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146AF-55ED-564F-BE84-831194623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UI Development (2 – 3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03983-23DA-FB08-FF5D-6FED99804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Ajay Shriwastava and Praneet Nadkar</a:t>
            </a:r>
          </a:p>
        </p:txBody>
      </p:sp>
    </p:spTree>
    <p:extLst>
      <p:ext uri="{BB962C8B-B14F-4D97-AF65-F5344CB8AC3E}">
        <p14:creationId xmlns:p14="http://schemas.microsoft.com/office/powerpoint/2010/main" val="3156230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871A8-622B-1463-0CB6-94B5B5C0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Diagram</a:t>
            </a:r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566CECDB-6257-9E47-6DDA-8999F183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541273"/>
            <a:ext cx="7225748" cy="377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96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871A8-622B-1463-0CB6-94B5B5C0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Item to item based filtering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0AAEE7-C3F5-F70A-FACB-3B6D78A4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17" y="442784"/>
            <a:ext cx="8159209" cy="59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91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871A8-622B-1463-0CB6-94B5B5C0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UI: Tools and Technologies</a:t>
            </a:r>
            <a:endParaRPr lang="en-US" sz="40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D948-3356-A699-6584-A27872294E0C}"/>
              </a:ext>
            </a:extLst>
          </p:cNvPr>
          <p:cNvSpPr txBox="1"/>
          <p:nvPr/>
        </p:nvSpPr>
        <p:spPr>
          <a:xfrm>
            <a:off x="4583723" y="820615"/>
            <a:ext cx="7280030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/>
          </a:p>
          <a:p>
            <a:r>
              <a:rPr lang="en-US" sz="2000" b="1"/>
              <a:t>Web Layer.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/>
              <a:t>Languages- Java Script v1.5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Web Application – Flask v3.0.3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Template Engine – Jinja2 v2.3.2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CSS Engine – Bootstrap v4.3.1</a:t>
            </a:r>
          </a:p>
          <a:p>
            <a:endParaRPr lang="en-US"/>
          </a:p>
          <a:p>
            <a:endParaRPr lang="en-US"/>
          </a:p>
          <a:p>
            <a:r>
              <a:rPr lang="en-US" sz="2000" b="1"/>
              <a:t>Application Layer.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Language - Python  v3.10.6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Server-Side Caching – Flask-Caching 2.3.0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SQL connections – sqlite3 (Python Standard Library)</a:t>
            </a:r>
          </a:p>
          <a:p>
            <a:endParaRPr lang="en-US"/>
          </a:p>
          <a:p>
            <a:endParaRPr lang="en-US"/>
          </a:p>
          <a:p>
            <a:r>
              <a:rPr lang="en-US" sz="2000" b="1"/>
              <a:t>Data Store.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RDBMS – SQLite v3.46.1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SQL Query Tool – DB Browser v3.13.1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Text Files (To store </a:t>
            </a:r>
            <a:r>
              <a:rPr lang="en-US" sz="2000" err="1"/>
              <a:t>Numpy</a:t>
            </a:r>
            <a:r>
              <a:rPr lang="en-US" sz="2000"/>
              <a:t> Arrays and Pandas DataFrame)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072E0-C013-C4EA-4B38-41F28FECF464}"/>
              </a:ext>
            </a:extLst>
          </p:cNvPr>
          <p:cNvSpPr txBox="1"/>
          <p:nvPr/>
        </p:nvSpPr>
        <p:spPr>
          <a:xfrm>
            <a:off x="4654061" y="269630"/>
            <a:ext cx="7092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Objective : To create a simple functional MVP </a:t>
            </a:r>
          </a:p>
        </p:txBody>
      </p:sp>
    </p:spTree>
    <p:extLst>
      <p:ext uri="{BB962C8B-B14F-4D97-AF65-F5344CB8AC3E}">
        <p14:creationId xmlns:p14="http://schemas.microsoft.com/office/powerpoint/2010/main" val="213139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D4B74-45B9-EA93-0AD6-944070F9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 and Conclusions (1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15E70-45F9-A48E-73C1-3254F0F6A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Praneet Nadkar</a:t>
            </a:r>
          </a:p>
        </p:txBody>
      </p:sp>
    </p:spTree>
    <p:extLst>
      <p:ext uri="{BB962C8B-B14F-4D97-AF65-F5344CB8AC3E}">
        <p14:creationId xmlns:p14="http://schemas.microsoft.com/office/powerpoint/2010/main" val="403531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A3B4C9-DCC0-E4C2-574D-A5C977AC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About the Problem: Lets recommend you some tunes!</a:t>
            </a:r>
            <a:endParaRPr lang="en-US" sz="48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8202D-3BED-07D2-B714-067175BE5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Aptos"/>
              </a:rPr>
              <a:t>The Raw Data: Musical Tweets, User listening histories from microblogs, Artists, tracks, genres, spatial data and contextual information about Countries 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712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D4B74-45B9-EA93-0AD6-944070F9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15" y="446782"/>
            <a:ext cx="3133981" cy="9822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In summary 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15E70-45F9-A48E-73C1-3254F0F6A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1719851"/>
            <a:ext cx="10005951" cy="1653906"/>
          </a:xfr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Large-scale dataset: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The dataset provides a massive amount of data for training and testing recommendation systems.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Diverse music genres: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It covers a wide range of music genres, allowing for a comprehensive analysis of music preferences.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Temporal and geographic information: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The dataset includes timestamps and geographic locations of tweets, enabling the study of temporal trends and regional variations in music consumption.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User behavior analysis: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The data can be used to analyze user behavior, such as how users discover new music, share their preferences, and interact with other users.</a:t>
            </a:r>
            <a:endParaRPr lang="en-US">
              <a:solidFill>
                <a:schemeClr val="bg1"/>
              </a:solidFill>
            </a:endParaRPr>
          </a:p>
          <a:p>
            <a:endParaRPr lang="en-US" kern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5704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D4B74-45B9-EA93-0AD6-944070F9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15" y="446782"/>
            <a:ext cx="5193440" cy="9822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>
                <a:solidFill>
                  <a:srgbClr val="FFFFFF"/>
                </a:solidFill>
              </a:rPr>
              <a:t>Challenges we faced  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15E70-45F9-A48E-73C1-3254F0F6A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9790" y="2440662"/>
            <a:ext cx="10005951" cy="1653906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Challenges in Working with the MMTD: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Data quality: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The dataset may contain noise, inconsistencies, and missing data, which can impact the accuracy of analysis and recommendations.</a:t>
            </a:r>
          </a:p>
          <a:p>
            <a:pPr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Data sparsity: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The user-item interaction matrix may be sparse, making it challenging to capture user preferences and item similarities.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Cold-start problem: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Recommending items to new users or recommending new items to existing users can be difficult due to limited historical data.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  <a:p>
            <a:endParaRPr lang="en-US" kern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4915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9B922-6C52-F4C2-27C3-2A098938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Directions (1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1CF99-D5A2-C26E-CD92-B13ED808C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Nilesh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Tompe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694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9B922-6C52-F4C2-27C3-2A098938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Directions (1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1CF99-D5A2-C26E-CD92-B13ED808C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Areas for Further Research: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Context-aware recommendations: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Explore how to incorporate contextual information, such as time of day, location, and social context, to improve recommendation accuracy.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Hybrid recommendation systems: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Combine collaborative filtering, content-based filtering, and knowledge-based approaches to address the limitations of individual techniques.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Social influence analysis: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Analyze the impact of social networks and user interactions on music recommendations.</a:t>
            </a:r>
            <a:endParaRPr lang="en-US">
              <a:solidFill>
                <a:schemeClr val="tx1"/>
              </a:solidFill>
            </a:endParaRPr>
          </a:p>
          <a:p>
            <a:endParaRPr lang="en-US" kern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253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DAC82-DAF9-4136-1A5A-FE77AA0A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E8780-99CA-0414-7258-F6419C191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Cohort 7, Group 7</a:t>
            </a:r>
          </a:p>
          <a:p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29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A3B4C9-DCC0-E4C2-574D-A5C977AC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781" y="127714"/>
            <a:ext cx="10053763" cy="20339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900">
                <a:solidFill>
                  <a:srgbClr val="FFFFFF"/>
                </a:solidFill>
              </a:rPr>
              <a:t>Our Dataset </a:t>
            </a:r>
            <a:endParaRPr lang="en-US" sz="49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8202D-3BED-07D2-B714-067175BE5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08" y="2573781"/>
            <a:ext cx="10005951" cy="1458258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342900" indent="-342900">
              <a:buChar char="•"/>
            </a:pPr>
            <a:r>
              <a:rPr lang="en-US">
                <a:solidFill>
                  <a:schemeClr val="bg1"/>
                </a:solidFill>
              </a:rPr>
              <a:t>Before we dig deep into the problem we are trying to achieve. Let's understand the following: </a:t>
            </a:r>
          </a:p>
          <a:p>
            <a:pPr marL="342900" indent="-342900">
              <a:buChar char="•"/>
            </a:pPr>
            <a:r>
              <a:rPr lang="en-US" b="1">
                <a:solidFill>
                  <a:schemeClr val="bg1"/>
                </a:solidFill>
                <a:latin typeface="Aptos"/>
                <a:cs typeface="Times New Roman"/>
              </a:rPr>
              <a:t>MMTD - Million Musical Tweets Dataset</a:t>
            </a:r>
            <a:br>
              <a:rPr lang="en-US" b="1">
                <a:latin typeface="Aptos"/>
                <a:cs typeface="Times New Roman"/>
              </a:rPr>
            </a:br>
            <a:r>
              <a:rPr lang="en-US" b="1">
                <a:solidFill>
                  <a:schemeClr val="bg1"/>
                </a:solidFill>
                <a:latin typeface="Aptos"/>
                <a:cs typeface="Times New Roman"/>
              </a:rPr>
              <a:t> </a:t>
            </a:r>
            <a:br>
              <a:rPr lang="en-US" b="1">
                <a:latin typeface="Aptos"/>
                <a:cs typeface="Times New Roman"/>
              </a:rPr>
            </a:br>
            <a:r>
              <a:rPr lang="en-US" b="1">
                <a:solidFill>
                  <a:schemeClr val="bg1"/>
                </a:solidFill>
                <a:latin typeface="Aptos"/>
                <a:cs typeface="Times New Roman"/>
              </a:rPr>
              <a:t>Corpus of Music Microblogging Behavior (2011-11-09 to 2013-04-30)</a:t>
            </a:r>
          </a:p>
          <a:p>
            <a:pPr marL="342900" indent="-342900">
              <a:buChar char="•"/>
            </a:pPr>
            <a:r>
              <a:rPr lang="en-US" b="1">
                <a:solidFill>
                  <a:schemeClr val="bg1"/>
                </a:solidFill>
                <a:latin typeface="Aptos"/>
                <a:cs typeface="Times New Roman"/>
              </a:rPr>
              <a:t>The research </a:t>
            </a:r>
            <a:r>
              <a:rPr lang="en-US" b="1">
                <a:solidFill>
                  <a:schemeClr val="bg1"/>
                </a:solidFill>
                <a:latin typeface="Aptos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US" b="1">
                <a:solidFill>
                  <a:schemeClr val="bg1"/>
                </a:solidFill>
                <a:latin typeface="Aptos"/>
                <a:cs typeface="Times New Roman"/>
              </a:rPr>
              <a:t> </a:t>
            </a:r>
            <a:br>
              <a:rPr lang="en-US" b="1">
                <a:solidFill>
                  <a:schemeClr val="tx1"/>
                </a:solidFill>
                <a:latin typeface="Times New Roman"/>
                <a:cs typeface="Times New Roman"/>
              </a:rPr>
            </a:br>
            <a:endParaRPr lang="en-US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4BEF49-BBE1-AEF5-CFE6-96AA9A8D6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63657"/>
              </p:ext>
            </p:extLst>
          </p:nvPr>
        </p:nvGraphicFramePr>
        <p:xfrm>
          <a:off x="0" y="4330109"/>
          <a:ext cx="12185889" cy="19878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85889">
                  <a:extLst>
                    <a:ext uri="{9D8B030D-6E8A-4147-A177-3AD203B41FA5}">
                      <a16:colId xmlns:a16="http://schemas.microsoft.com/office/drawing/2014/main" val="3638346802"/>
                    </a:ext>
                  </a:extLst>
                </a:gridCol>
              </a:tblGrid>
              <a:tr h="1987826">
                <a:tc>
                  <a:txBody>
                    <a:bodyPr/>
                    <a:lstStyle/>
                    <a:p>
                      <a:pPr fontAlgn="t"/>
                      <a:r>
                        <a:rPr lang="en-US" sz="1500" b="1">
                          <a:effectLst/>
                        </a:rPr>
                        <a:t>The Million Musical Tweets Dataset - What We Can Learn From Microblogs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Hauger, D. and Schedl, M. and Košir, A. and Tkalčič, M.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Proceedings of the 14th International Society for Music Information Retrieval Conference (ISMIR 2013), Curitiba, Brazil, November 2013.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7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7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A3B4C9-DCC0-E4C2-574D-A5C977AC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</a:t>
            </a:r>
            <a:r>
              <a:rPr lang="en-US" sz="4000">
                <a:solidFill>
                  <a:srgbClr val="FFFFFF"/>
                </a:solidFill>
              </a:rPr>
              <a:t>Listening Events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8202D-3BED-07D2-B714-067175BE5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 b="1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4BEF49-BBE1-AEF5-CFE6-96AA9A8D6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697621"/>
              </p:ext>
            </p:extLst>
          </p:nvPr>
        </p:nvGraphicFramePr>
        <p:xfrm>
          <a:off x="432225" y="1998018"/>
          <a:ext cx="11327549" cy="43887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27549">
                  <a:extLst>
                    <a:ext uri="{9D8B030D-6E8A-4147-A177-3AD203B41FA5}">
                      <a16:colId xmlns:a16="http://schemas.microsoft.com/office/drawing/2014/main" val="3638346802"/>
                    </a:ext>
                  </a:extLst>
                </a:gridCol>
              </a:tblGrid>
              <a:tr h="438871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200">
                        <a:effectLst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sz="2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/>
                          <a:ea typeface="+mn-ea"/>
                          <a:cs typeface="+mn-cs"/>
                        </a:rPr>
                        <a:t>The data set contains listening histories inferred from microblogs. Each listening event identified via twitter-id and user-id is annotated with:</a:t>
                      </a:r>
                      <a:endParaRPr lang="en-US" sz="1500" b="1" i="0" u="none" strike="noStrike" noProof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en-US" sz="2200" b="0" i="0" u="none" strike="noStrike" kern="1200" noProof="0">
                        <a:solidFill>
                          <a:srgbClr val="000000"/>
                        </a:solidFill>
                        <a:effectLst/>
                        <a:latin typeface="Aptos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/>
                          <a:ea typeface="+mn-ea"/>
                          <a:cs typeface="+mn-cs"/>
                        </a:rPr>
                        <a:t>Temporal - date, time, weekday, timezone</a:t>
                      </a:r>
                      <a:endParaRPr lang="en-US" sz="1500" b="1" i="0" u="none" strike="noStrike" noProof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/>
                          <a:ea typeface="+mn-ea"/>
                          <a:cs typeface="+mn-cs"/>
                        </a:rPr>
                        <a:t>Spatial - longitude, latitude, continent, country, county, state, city</a:t>
                      </a:r>
                      <a:endParaRPr lang="en-US" sz="1500" b="1" i="0" u="none" strike="noStrike" noProof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2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/>
                          <a:ea typeface="+mn-ea"/>
                          <a:cs typeface="+mn-cs"/>
                        </a:rPr>
                        <a:t>Contextual (information on the country) information</a:t>
                      </a:r>
                      <a:br>
                        <a:rPr lang="en-US" sz="2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/>
                          <a:ea typeface="+mn-ea"/>
                          <a:cs typeface="+mn-cs"/>
                        </a:rPr>
                      </a:br>
                      <a:br>
                        <a:rPr lang="en-US" sz="2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/>
                          <a:ea typeface="+mn-ea"/>
                          <a:cs typeface="+mn-cs"/>
                        </a:rPr>
                      </a:br>
                      <a:r>
                        <a:rPr lang="en-US" sz="2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/>
                          <a:ea typeface="+mn-ea"/>
                          <a:cs typeface="+mn-cs"/>
                        </a:rPr>
                        <a:t>In addition, pointers to artist and track are provided as a matter of course. </a:t>
                      </a:r>
                      <a:br>
                        <a:rPr lang="en-US" sz="2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/>
                          <a:ea typeface="+mn-ea"/>
                          <a:cs typeface="+mn-cs"/>
                        </a:rPr>
                      </a:br>
                      <a:br>
                        <a:rPr lang="en-US" sz="2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/>
                          <a:ea typeface="+mn-ea"/>
                          <a:cs typeface="+mn-cs"/>
                        </a:rPr>
                      </a:br>
                      <a:r>
                        <a:rPr lang="en-US" sz="22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ptos"/>
                          <a:ea typeface="+mn-ea"/>
                          <a:cs typeface="+mn-cs"/>
                        </a:rPr>
                        <a:t>The data includes references to other music-related platforms - lastfm, musicbrainz, 7digital, amazon.</a:t>
                      </a:r>
                      <a:endParaRPr lang="en-US" sz="1500" b="1" i="0" u="none" strike="noStrike" noProof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32723" marR="132723" marT="66362" marB="663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7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4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A3B4C9-DCC0-E4C2-574D-A5C977AC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About the Problem: Lets recommend you some tunes!</a:t>
            </a:r>
            <a:endParaRPr lang="en-US" sz="48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8202D-3BED-07D2-B714-067175BE5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Aptos"/>
              </a:rPr>
              <a:t>The Raw Data: Musical Tweets, User listening histories from microblogs, Artists, tracks, genres, spatial data and contextual information about Countries 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28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2167</Words>
  <Application>Microsoft Macintosh PowerPoint</Application>
  <PresentationFormat>Widescreen</PresentationFormat>
  <Paragraphs>329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Personalized Music Recommendation Systems</vt:lpstr>
      <vt:lpstr>Our Goals and Vision </vt:lpstr>
      <vt:lpstr>The Team</vt:lpstr>
      <vt:lpstr>Presentation Outline: Roadmap </vt:lpstr>
      <vt:lpstr>About the problem: How do we recommend you music</vt:lpstr>
      <vt:lpstr>About the Problem: Lets recommend you some tunes!</vt:lpstr>
      <vt:lpstr>Our Dataset </vt:lpstr>
      <vt:lpstr>Dataset Listening Events</vt:lpstr>
      <vt:lpstr>About the Problem: Lets recommend you some tunes!</vt:lpstr>
      <vt:lpstr>The MMTD Dataset – orientation (2 min)</vt:lpstr>
      <vt:lpstr>Exploratory Data Analysis ( 3 mins)</vt:lpstr>
      <vt:lpstr>Let's get some EDA going on here </vt:lpstr>
      <vt:lpstr>Genres, tracks and artists </vt:lpstr>
      <vt:lpstr>How unique are the tracks and artists </vt:lpstr>
      <vt:lpstr>Combining MMTD and Genres  </vt:lpstr>
      <vt:lpstr>Music Tweets and Country   </vt:lpstr>
      <vt:lpstr>Frequency of Tweets with Hour of the day</vt:lpstr>
      <vt:lpstr>Number of Tweets per days of the week </vt:lpstr>
      <vt:lpstr>But I want to see how many tweets are trending by Genre of music </vt:lpstr>
      <vt:lpstr>So are users dig Rock and Heavy Metal. They are either up in the night or early morning tweeting, but from where? </vt:lpstr>
      <vt:lpstr>Who are our artists </vt:lpstr>
      <vt:lpstr>Content Based Filtering (3 min)</vt:lpstr>
      <vt:lpstr>Consider a typical Bangalore Family</vt:lpstr>
      <vt:lpstr>A Typical Bangalore Family</vt:lpstr>
      <vt:lpstr>Can we provide music recommendations for one of them?</vt:lpstr>
      <vt:lpstr>What if we know that they liked Taylor Swift?</vt:lpstr>
      <vt:lpstr>Let’s check the genres for a Taylor Swift Song…</vt:lpstr>
      <vt:lpstr>Simple Content-Based Filtering Algorithm</vt:lpstr>
      <vt:lpstr>Songs Similar to Taylor Swift’s Should’ve said no </vt:lpstr>
      <vt:lpstr>Major Challenges with the Genre-Based Filtering Approach</vt:lpstr>
      <vt:lpstr>Advantages of the Genre-Based Filtering Approach</vt:lpstr>
      <vt:lpstr>Collaborative Filtering based on Matrix Factorization (2 min)</vt:lpstr>
      <vt:lpstr>Recommends songs liked by users who like the requested song</vt:lpstr>
      <vt:lpstr>Consider the following user list</vt:lpstr>
      <vt:lpstr>Sample user-item interaction</vt:lpstr>
      <vt:lpstr>What if the users were anonymized?  AKA  CDS Match the following!</vt:lpstr>
      <vt:lpstr>Concept of item rating</vt:lpstr>
      <vt:lpstr>Concept of item rating – Collaborative filtering by matrix factorization</vt:lpstr>
      <vt:lpstr>Matrix Factorization</vt:lpstr>
      <vt:lpstr>Matrix Factorization</vt:lpstr>
      <vt:lpstr>Collaborative Filtering Algorithm</vt:lpstr>
      <vt:lpstr>Collaborative Filtering Algorithm</vt:lpstr>
      <vt:lpstr>Item List</vt:lpstr>
      <vt:lpstr>User Item Interaction Matrix</vt:lpstr>
      <vt:lpstr>Latent feature Vectors identified by SVD</vt:lpstr>
      <vt:lpstr>So what would a Taylor Swift fan like?</vt:lpstr>
      <vt:lpstr>Surprised?  Because Rishi!</vt:lpstr>
      <vt:lpstr>Advantages and Disadvantages of Collaborative Filtering</vt:lpstr>
      <vt:lpstr>Item-Based Collaborative Filtering (4 - 5 min)</vt:lpstr>
      <vt:lpstr>PowerPoint Presentation</vt:lpstr>
      <vt:lpstr>PowerPoint Presentation</vt:lpstr>
      <vt:lpstr>PowerPoint Presentation</vt:lpstr>
      <vt:lpstr>PowerPoint Presentation</vt:lpstr>
      <vt:lpstr>Item-Item collaborative filtering</vt:lpstr>
      <vt:lpstr>UI Development (2 – 3 min)</vt:lpstr>
      <vt:lpstr>Architecture Diagram</vt:lpstr>
      <vt:lpstr>Item to item based filtering</vt:lpstr>
      <vt:lpstr>UI: Tools and Technologies</vt:lpstr>
      <vt:lpstr>Summary and Conclusions (1 min)</vt:lpstr>
      <vt:lpstr>In summary </vt:lpstr>
      <vt:lpstr>Challenges we faced  </vt:lpstr>
      <vt:lpstr>Future Directions (1 min)</vt:lpstr>
      <vt:lpstr>Future Directions (1 min)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Music Recommendation Systems</dc:title>
  <dc:creator>Karthik Palaniappan</dc:creator>
  <cp:lastModifiedBy>ajay shriwastava</cp:lastModifiedBy>
  <cp:revision>6</cp:revision>
  <dcterms:created xsi:type="dcterms:W3CDTF">2024-11-15T10:20:41Z</dcterms:created>
  <dcterms:modified xsi:type="dcterms:W3CDTF">2024-11-30T07:48:43Z</dcterms:modified>
</cp:coreProperties>
</file>